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57" r:id="rId3"/>
    <p:sldId id="258" r:id="rId4"/>
    <p:sldId id="261" r:id="rId5"/>
    <p:sldId id="263" r:id="rId6"/>
    <p:sldId id="259" r:id="rId7"/>
    <p:sldId id="260" r:id="rId8"/>
    <p:sldId id="269" r:id="rId9"/>
    <p:sldId id="270" r:id="rId10"/>
    <p:sldId id="271" r:id="rId11"/>
    <p:sldId id="273" r:id="rId12"/>
    <p:sldId id="262" r:id="rId13"/>
    <p:sldId id="264" r:id="rId14"/>
    <p:sldId id="265" r:id="rId15"/>
    <p:sldId id="266" r:id="rId16"/>
    <p:sldId id="267" r:id="rId17"/>
    <p:sldId id="274" r:id="rId18"/>
    <p:sldId id="268" r:id="rId19"/>
    <p:sldId id="275" r:id="rId20"/>
    <p:sldId id="276" r:id="rId21"/>
    <p:sldId id="277" r:id="rId22"/>
    <p:sldId id="278" r:id="rId23"/>
    <p:sldId id="280" r:id="rId24"/>
    <p:sldId id="281" r:id="rId25"/>
    <p:sldId id="282" r:id="rId2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100" y="1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00061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77275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59503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723097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41236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17755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80305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49462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24512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8570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46722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01494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10584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44134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06227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17895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3883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57976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0662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55355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0505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317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en-US" altLang="ko-KR" sz="2500" b="1" dirty="0">
                <a:solidFill>
                  <a:srgbClr val="19264B"/>
                </a:solidFill>
              </a:rPr>
              <a:t>DA 1</a:t>
            </a:r>
            <a:r>
              <a:rPr lang="ko-KR" altLang="en-US" sz="2500" b="1" dirty="0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</a:t>
            </a:r>
            <a:r>
              <a:rPr lang="en-US" altLang="ko-KR" dirty="0">
                <a:solidFill>
                  <a:srgbClr val="19264B"/>
                </a:solidFill>
              </a:rPr>
              <a:t>4</a:t>
            </a:r>
            <a:r>
              <a:rPr lang="ko" dirty="0">
                <a:solidFill>
                  <a:srgbClr val="19264B"/>
                </a:solidFill>
              </a:rPr>
              <a:t>.0</a:t>
            </a:r>
            <a:r>
              <a:rPr lang="en-US" altLang="ko-KR" dirty="0">
                <a:solidFill>
                  <a:srgbClr val="19264B"/>
                </a:solidFill>
              </a:rPr>
              <a:t>4</a:t>
            </a:r>
            <a:r>
              <a:rPr lang="ko" dirty="0">
                <a:solidFill>
                  <a:srgbClr val="19264B"/>
                </a:solidFill>
              </a:rPr>
              <a:t>.0</a:t>
            </a:r>
            <a:r>
              <a:rPr lang="en-US" altLang="ko-KR" dirty="0">
                <a:solidFill>
                  <a:srgbClr val="19264B"/>
                </a:solidFill>
              </a:rPr>
              <a:t>2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</a:t>
            </a:r>
            <a:r>
              <a:rPr lang="ko" sz="1100">
                <a:solidFill>
                  <a:srgbClr val="19264B"/>
                </a:solidFill>
              </a:rPr>
              <a:t>: </a:t>
            </a:r>
            <a:r>
              <a:rPr lang="ko-KR" altLang="en-US" sz="1100">
                <a:solidFill>
                  <a:srgbClr val="19264B"/>
                </a:solidFill>
              </a:rPr>
              <a:t>최규원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FCAADCB0-DF29-E94D-5352-57F5F297AC55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EDA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278E6338-DC3C-4F04-FC02-9A608DDC43CA}"/>
              </a:ext>
            </a:extLst>
          </p:cNvPr>
          <p:cNvSpPr txBox="1"/>
          <p:nvPr/>
        </p:nvSpPr>
        <p:spPr>
          <a:xfrm>
            <a:off x="1486026" y="2317319"/>
            <a:ext cx="471161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Target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값 비율 확인 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51FE6B1-B385-5994-9986-7692A3E7F0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3966" y="754834"/>
            <a:ext cx="5731482" cy="156248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7364F67-116A-7EC1-B864-F004643A3187}"/>
              </a:ext>
            </a:extLst>
          </p:cNvPr>
          <p:cNvSpPr/>
          <p:nvPr/>
        </p:nvSpPr>
        <p:spPr>
          <a:xfrm>
            <a:off x="1486026" y="754834"/>
            <a:ext cx="5468956" cy="45513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EC929C0-045E-5FEB-4E7C-E1BEA5E454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6026" y="2749715"/>
            <a:ext cx="6641974" cy="1546761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FA5A1DAB-ED61-DEF5-AA5C-23F9BE7DB03B}"/>
              </a:ext>
            </a:extLst>
          </p:cNvPr>
          <p:cNvSpPr/>
          <p:nvPr/>
        </p:nvSpPr>
        <p:spPr>
          <a:xfrm>
            <a:off x="4073236" y="2726980"/>
            <a:ext cx="3463637" cy="1447855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Google Shape;83;p16">
            <a:extLst>
              <a:ext uri="{FF2B5EF4-FFF2-40B4-BE49-F238E27FC236}">
                <a16:creationId xmlns:a16="http://schemas.microsoft.com/office/drawing/2014/main" id="{8AED093F-4AB2-553C-57CE-ACAE57675F9F}"/>
              </a:ext>
            </a:extLst>
          </p:cNvPr>
          <p:cNvSpPr txBox="1"/>
          <p:nvPr/>
        </p:nvSpPr>
        <p:spPr>
          <a:xfrm>
            <a:off x="1463965" y="4319211"/>
            <a:ext cx="6072907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특정 문자로 시작하면서 범주형 변수인 열 그룹화 및 재정의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95693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FCAADCB0-DF29-E94D-5352-57F5F297AC55}"/>
              </a:ext>
            </a:extLst>
          </p:cNvPr>
          <p:cNvSpPr txBox="1"/>
          <p:nvPr/>
        </p:nvSpPr>
        <p:spPr>
          <a:xfrm>
            <a:off x="1408975" y="243093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EDA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278E6338-DC3C-4F04-FC02-9A608DDC43CA}"/>
              </a:ext>
            </a:extLst>
          </p:cNvPr>
          <p:cNvSpPr txBox="1"/>
          <p:nvPr/>
        </p:nvSpPr>
        <p:spPr>
          <a:xfrm>
            <a:off x="5972591" y="819728"/>
            <a:ext cx="3463637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D_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* 변수 분포에 대한 시각화 진행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83;p16">
            <a:extLst>
              <a:ext uri="{FF2B5EF4-FFF2-40B4-BE49-F238E27FC236}">
                <a16:creationId xmlns:a16="http://schemas.microsoft.com/office/drawing/2014/main" id="{8AED093F-4AB2-553C-57CE-ACAE57675F9F}"/>
              </a:ext>
            </a:extLst>
          </p:cNvPr>
          <p:cNvSpPr txBox="1"/>
          <p:nvPr/>
        </p:nvSpPr>
        <p:spPr>
          <a:xfrm>
            <a:off x="4141438" y="3337604"/>
            <a:ext cx="4845544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D_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* 변수 상관관계 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-&gt; </a:t>
            </a:r>
            <a:r>
              <a:rPr lang="ko-KR" altLang="en-US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히트맵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확인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9169FEE-DC7E-5613-9E32-FD8E94D140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1786" y="825470"/>
            <a:ext cx="4486565" cy="135399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7364F67-116A-7EC1-B864-F004643A3187}"/>
              </a:ext>
            </a:extLst>
          </p:cNvPr>
          <p:cNvSpPr/>
          <p:nvPr/>
        </p:nvSpPr>
        <p:spPr>
          <a:xfrm>
            <a:off x="1486026" y="754834"/>
            <a:ext cx="4486565" cy="160068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3767F42-7ECA-964E-2D64-6647E78D98A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465"/>
          <a:stretch/>
        </p:blipFill>
        <p:spPr>
          <a:xfrm>
            <a:off x="1463953" y="2741546"/>
            <a:ext cx="2677485" cy="239609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E12157A-1698-6BB2-A239-C7E3FA8F46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88131"/>
          <a:stretch/>
        </p:blipFill>
        <p:spPr>
          <a:xfrm>
            <a:off x="1463953" y="2453303"/>
            <a:ext cx="5031074" cy="610458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02CDFAC8-16C7-2F79-D81A-075D48451539}"/>
              </a:ext>
            </a:extLst>
          </p:cNvPr>
          <p:cNvSpPr/>
          <p:nvPr/>
        </p:nvSpPr>
        <p:spPr>
          <a:xfrm>
            <a:off x="1408975" y="3063761"/>
            <a:ext cx="2608843" cy="2117676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564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FCC3135-AD26-3993-3BA8-A4D68BE050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69" t="145" r="1971" b="-1"/>
          <a:stretch/>
        </p:blipFill>
        <p:spPr>
          <a:xfrm>
            <a:off x="1452788" y="157018"/>
            <a:ext cx="4950691" cy="161457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14E2E3A-7ECD-BEC0-F5E2-1E55DE89E8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2776" y="1771592"/>
            <a:ext cx="3682630" cy="258672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ACA74D4-63CC-5AA6-D28B-A54C5C48F46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47" t="-737" r="9385"/>
          <a:stretch/>
        </p:blipFill>
        <p:spPr>
          <a:xfrm>
            <a:off x="5407082" y="1706315"/>
            <a:ext cx="2940453" cy="2652004"/>
          </a:xfrm>
          <a:prstGeom prst="rect">
            <a:avLst/>
          </a:prstGeom>
        </p:spPr>
      </p:pic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C99486B6-F603-8C66-847B-22491A85A8A5}"/>
              </a:ext>
            </a:extLst>
          </p:cNvPr>
          <p:cNvSpPr txBox="1"/>
          <p:nvPr/>
        </p:nvSpPr>
        <p:spPr>
          <a:xfrm>
            <a:off x="1505361" y="4464441"/>
            <a:ext cx="4845544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P_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*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S_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*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B_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*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 R_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* 변수에 대해 동일하게 시각화 진행 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533262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2C6DDC7-C863-753D-B1DF-0224A40A1FE4}"/>
              </a:ext>
            </a:extLst>
          </p:cNvPr>
          <p:cNvSpPr/>
          <p:nvPr/>
        </p:nvSpPr>
        <p:spPr>
          <a:xfrm>
            <a:off x="1447537" y="3925456"/>
            <a:ext cx="1125681" cy="28632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13B4BD0-CF4F-A9D8-5FCE-639363481EC5}"/>
              </a:ext>
            </a:extLst>
          </p:cNvPr>
          <p:cNvSpPr/>
          <p:nvPr/>
        </p:nvSpPr>
        <p:spPr>
          <a:xfrm>
            <a:off x="1392106" y="2849253"/>
            <a:ext cx="935458" cy="28632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A296216-A66A-FFC6-00C5-5A60F5AFF0F3}"/>
              </a:ext>
            </a:extLst>
          </p:cNvPr>
          <p:cNvSpPr/>
          <p:nvPr/>
        </p:nvSpPr>
        <p:spPr>
          <a:xfrm>
            <a:off x="1392118" y="1560946"/>
            <a:ext cx="1181100" cy="28632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7F9BCC4A-EC7C-8BC1-3D4A-7E7CFBC41BA2}"/>
              </a:ext>
            </a:extLst>
          </p:cNvPr>
          <p:cNvSpPr txBox="1"/>
          <p:nvPr/>
        </p:nvSpPr>
        <p:spPr>
          <a:xfrm>
            <a:off x="1392118" y="11703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Insight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1FA05DD1-69AC-3CC8-BC26-0FD836CC1648}"/>
              </a:ext>
            </a:extLst>
          </p:cNvPr>
          <p:cNvSpPr txBox="1"/>
          <p:nvPr/>
        </p:nvSpPr>
        <p:spPr>
          <a:xfrm>
            <a:off x="1392118" y="655614"/>
            <a:ext cx="7617150" cy="4525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1)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행과 열에 모두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Helvetica Neue"/>
              </a:rPr>
              <a:t>결측치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 수가 많으므로 </a:t>
            </a:r>
            <a:r>
              <a:rPr lang="ko-KR" altLang="en-US" b="1" i="0" u="sng" dirty="0">
                <a:solidFill>
                  <a:srgbClr val="000000"/>
                </a:solidFill>
                <a:effectLst/>
                <a:latin typeface="Helvetica Neue"/>
              </a:rPr>
              <a:t>의사결정 트리 기반 알고리즘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을 통해 값을 처리하는 것이 합리적임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</a:t>
            </a:r>
          </a:p>
          <a:p>
            <a:pPr algn="l"/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2)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고객별 데이터 분석 결과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토요일에 평균보다 많은 명세서 있음</a:t>
            </a:r>
            <a:endParaRPr lang="en-US" altLang="ko-KR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/>
            <a:endParaRPr lang="en-US" altLang="ko-KR" dirty="0">
              <a:latin typeface="Helvetica Neue"/>
            </a:endParaRPr>
          </a:p>
          <a:p>
            <a:pPr algn="l"/>
            <a:r>
              <a:rPr lang="ko-KR" altLang="en-US" b="1" i="0" dirty="0">
                <a:solidFill>
                  <a:srgbClr val="000000"/>
                </a:solidFill>
                <a:effectLst/>
                <a:latin typeface="inherit"/>
              </a:rPr>
              <a:t>범주형 변수</a:t>
            </a:r>
            <a:endParaRPr lang="en-US" altLang="ko-KR" b="1" i="0" dirty="0">
              <a:solidFill>
                <a:srgbClr val="000000"/>
              </a:solidFill>
              <a:effectLst/>
              <a:latin typeface="inherit"/>
            </a:endParaRPr>
          </a:p>
          <a:p>
            <a:pPr algn="l"/>
            <a:endParaRPr lang="ko-KR" altLang="en-US" b="1" i="0" dirty="0">
              <a:solidFill>
                <a:srgbClr val="000000"/>
              </a:solidFill>
              <a:effectLst/>
              <a:latin typeface="inherit"/>
            </a:endParaRPr>
          </a:p>
          <a:p>
            <a:pPr algn="l"/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1)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피처들은 최대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8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개의 카테고리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(nan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포함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)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가 있고 원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-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핫 인코딩이 가능함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 -&gt;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수치형 변수로 변환함으로써 성능 향상</a:t>
            </a:r>
          </a:p>
          <a:p>
            <a:pPr algn="l"/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2)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각각의 피처들에 대해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target=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과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target=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의 분포가 다르게 나타남</a:t>
            </a:r>
            <a:endParaRPr lang="en-US" altLang="ko-KR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/>
            <a:endParaRPr lang="en-US" altLang="ko-KR" dirty="0">
              <a:latin typeface="Helvetica Neue"/>
            </a:endParaRPr>
          </a:p>
          <a:p>
            <a:pPr algn="l"/>
            <a:r>
              <a:rPr lang="ko-KR" altLang="en-US" b="1" i="0" dirty="0">
                <a:solidFill>
                  <a:srgbClr val="000000"/>
                </a:solidFill>
                <a:effectLst/>
                <a:latin typeface="inherit"/>
              </a:rPr>
              <a:t>바이너리</a:t>
            </a:r>
            <a:endParaRPr lang="en-US" altLang="ko-KR" b="1" i="0" dirty="0">
              <a:solidFill>
                <a:srgbClr val="000000"/>
              </a:solidFill>
              <a:effectLst/>
              <a:latin typeface="inherit"/>
            </a:endParaRPr>
          </a:p>
          <a:p>
            <a:pPr algn="l"/>
            <a:endParaRPr lang="ko-KR" altLang="en-US" b="1" i="0" dirty="0">
              <a:solidFill>
                <a:srgbClr val="000000"/>
              </a:solidFill>
              <a:effectLst/>
              <a:latin typeface="inherit"/>
            </a:endParaRPr>
          </a:p>
          <a:p>
            <a:pPr algn="l"/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1) B_31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과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D_87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열이 이에 해당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 target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분포를 봤을 때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한쪽으로 매우 치우쳐 있으므로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Helvetica Neue"/>
              </a:rPr>
              <a:t>결측치를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 평균으로 대체하는 것 무의미</a:t>
            </a:r>
            <a:endParaRPr lang="en-US" altLang="ko-KR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/>
            <a:endParaRPr lang="en-US" altLang="ko-KR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/>
            <a:r>
              <a:rPr lang="ko-KR" altLang="en-US" b="1" i="0" dirty="0">
                <a:solidFill>
                  <a:srgbClr val="000000"/>
                </a:solidFill>
                <a:effectLst/>
                <a:latin typeface="inherit"/>
              </a:rPr>
              <a:t>수치형 변수</a:t>
            </a:r>
            <a:endParaRPr lang="en-US" altLang="ko-KR" b="1" i="0" dirty="0">
              <a:solidFill>
                <a:srgbClr val="000000"/>
              </a:solidFill>
              <a:effectLst/>
              <a:latin typeface="inherit"/>
            </a:endParaRPr>
          </a:p>
          <a:p>
            <a:pPr algn="l"/>
            <a:endParaRPr lang="ko-KR" altLang="en-US" b="1" i="0" dirty="0">
              <a:solidFill>
                <a:srgbClr val="000000"/>
              </a:solidFill>
              <a:effectLst/>
              <a:latin typeface="inherit"/>
            </a:endParaRPr>
          </a:p>
          <a:p>
            <a:pPr algn="l"/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1)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끝에 공백이 있다는 것을 통해 이상치 존재를 확인 가능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이상치 처리 필요성에 대해서는 신중해야 함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(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희귀한 케이스일 수 있기 때문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)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6265655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9E03F7C3-2512-B6E5-1E36-ACD9D38B8C6D}"/>
              </a:ext>
            </a:extLst>
          </p:cNvPr>
          <p:cNvSpPr txBox="1"/>
          <p:nvPr/>
        </p:nvSpPr>
        <p:spPr>
          <a:xfrm>
            <a:off x="1392118" y="11703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Trouble Shooting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B8ADAF7-CFFC-4EA9-3DB7-3ED48BB191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427"/>
          <a:stretch/>
        </p:blipFill>
        <p:spPr>
          <a:xfrm>
            <a:off x="1392107" y="655614"/>
            <a:ext cx="5876912" cy="127302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F57DD71-199E-10DE-6E65-C0BEE7246BC6}"/>
              </a:ext>
            </a:extLst>
          </p:cNvPr>
          <p:cNvSpPr/>
          <p:nvPr/>
        </p:nvSpPr>
        <p:spPr>
          <a:xfrm>
            <a:off x="2743200" y="754834"/>
            <a:ext cx="895927" cy="4393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DFF4F1F-2738-BEA9-049D-3A9705E7AC4C}"/>
              </a:ext>
            </a:extLst>
          </p:cNvPr>
          <p:cNvSpPr/>
          <p:nvPr/>
        </p:nvSpPr>
        <p:spPr>
          <a:xfrm>
            <a:off x="5343239" y="895927"/>
            <a:ext cx="651163" cy="2309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486E4142-8F24-EA3F-4201-FEE52F168A6C}"/>
              </a:ext>
            </a:extLst>
          </p:cNvPr>
          <p:cNvSpPr txBox="1"/>
          <p:nvPr/>
        </p:nvSpPr>
        <p:spPr>
          <a:xfrm>
            <a:off x="1392107" y="2034817"/>
            <a:ext cx="651422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데이터가 매우 커서 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약 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10GB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이상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처리에 어려움을 겪음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3726224C-E8C9-24FA-18CD-CEFF92BBF32C}"/>
              </a:ext>
            </a:extLst>
          </p:cNvPr>
          <p:cNvSpPr txBox="1"/>
          <p:nvPr/>
        </p:nvSpPr>
        <p:spPr>
          <a:xfrm>
            <a:off x="1507561" y="2571750"/>
            <a:ext cx="651422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해결을 위해 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 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986CF8FB-904E-781F-9D61-B39D48F031B9}"/>
              </a:ext>
            </a:extLst>
          </p:cNvPr>
          <p:cNvSpPr txBox="1"/>
          <p:nvPr/>
        </p:nvSpPr>
        <p:spPr>
          <a:xfrm>
            <a:off x="1507561" y="3038834"/>
            <a:ext cx="6514220" cy="927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Feather data(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용량 적음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 -&gt;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원본 데이터와 상이</a:t>
            </a:r>
            <a:endParaRPr lang="en-US" altLang="ko-KR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병렬 처리 </a:t>
            </a:r>
            <a:r>
              <a:rPr lang="en-US" altLang="ko-KR" b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dask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라이브러리 활용 </a:t>
            </a:r>
            <a:r>
              <a:rPr lang="en-US" altLang="ko-KR" b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-&gt; </a:t>
            </a:r>
            <a:r>
              <a:rPr lang="ko-KR" altLang="en-US" b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함수가 익숙하지 않아 사용에 어려움</a:t>
            </a:r>
            <a:endParaRPr lang="en-US" altLang="ko-KR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Csv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파일 </a:t>
            </a:r>
            <a:r>
              <a:rPr lang="ko-KR" altLang="en-US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청크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사이즈 나눔 </a:t>
            </a:r>
            <a:r>
              <a:rPr lang="en-US" altLang="ko-KR" b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/ parquet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형식으로 압축 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-&gt;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메모리 문제 발생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83;p16">
            <a:extLst>
              <a:ext uri="{FF2B5EF4-FFF2-40B4-BE49-F238E27FC236}">
                <a16:creationId xmlns:a16="http://schemas.microsoft.com/office/drawing/2014/main" id="{A80A0A02-B895-6292-E1F0-D56F390170BF}"/>
              </a:ext>
            </a:extLst>
          </p:cNvPr>
          <p:cNvSpPr txBox="1"/>
          <p:nvPr/>
        </p:nvSpPr>
        <p:spPr>
          <a:xfrm>
            <a:off x="1392107" y="4036126"/>
            <a:ext cx="651422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문제 해결이 명확하게 이루어지지 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x 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009211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385050BB-61E9-0310-F82B-7CC7B2155B70}"/>
              </a:ext>
            </a:extLst>
          </p:cNvPr>
          <p:cNvSpPr/>
          <p:nvPr/>
        </p:nvSpPr>
        <p:spPr>
          <a:xfrm>
            <a:off x="6144322" y="4572297"/>
            <a:ext cx="1103971" cy="36388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B5024FC2-883B-B6FF-5331-5704A2284708}"/>
              </a:ext>
            </a:extLst>
          </p:cNvPr>
          <p:cNvSpPr txBox="1"/>
          <p:nvPr/>
        </p:nvSpPr>
        <p:spPr>
          <a:xfrm>
            <a:off x="1392118" y="117035"/>
            <a:ext cx="651422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대용량 데이터 처리 메모리 최적화 방법</a:t>
            </a:r>
          </a:p>
        </p:txBody>
      </p:sp>
      <p:sp>
        <p:nvSpPr>
          <p:cNvPr id="5" name="Google Shape;83;p16">
            <a:extLst>
              <a:ext uri="{FF2B5EF4-FFF2-40B4-BE49-F238E27FC236}">
                <a16:creationId xmlns:a16="http://schemas.microsoft.com/office/drawing/2014/main" id="{6F7509A3-8333-5C18-6D27-EF6CA627249A}"/>
              </a:ext>
            </a:extLst>
          </p:cNvPr>
          <p:cNvSpPr txBox="1"/>
          <p:nvPr/>
        </p:nvSpPr>
        <p:spPr>
          <a:xfrm>
            <a:off x="1392118" y="623154"/>
            <a:ext cx="651422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ko-KR" altLang="en-US" dirty="0"/>
              <a:t>기본적으로 </a:t>
            </a:r>
            <a:r>
              <a:rPr lang="en-US" altLang="ko-KR" dirty="0"/>
              <a:t>Pandas</a:t>
            </a:r>
            <a:r>
              <a:rPr lang="ko-KR" altLang="en-US" b="1" dirty="0"/>
              <a:t>는 </a:t>
            </a:r>
            <a:r>
              <a:rPr lang="en-US" altLang="ko-KR" b="1" dirty="0"/>
              <a:t>in-memory </a:t>
            </a:r>
            <a:r>
              <a:rPr lang="ko-KR" altLang="en-US" b="1" dirty="0"/>
              <a:t>처리방식</a:t>
            </a:r>
            <a:endParaRPr lang="en-US" altLang="ko-KR" b="1" dirty="0"/>
          </a:p>
          <a:p>
            <a:endParaRPr lang="ko-KR" altLang="en-US" b="1" dirty="0"/>
          </a:p>
          <a:p>
            <a:r>
              <a:rPr lang="ko-KR" altLang="en-US" dirty="0"/>
              <a:t>→ 모든 데이터를 메모리에 적재한 후 처리한다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→ </a:t>
            </a:r>
            <a:r>
              <a:rPr lang="ko-KR" altLang="en-US" dirty="0"/>
              <a:t>대용량 데이터 파일을 </a:t>
            </a:r>
            <a:r>
              <a:rPr lang="ko-KR" altLang="en-US" dirty="0" err="1"/>
              <a:t>로드할</a:t>
            </a:r>
            <a:r>
              <a:rPr lang="ko-KR" altLang="en-US" dirty="0"/>
              <a:t> 때</a:t>
            </a:r>
            <a:r>
              <a:rPr lang="en-US" altLang="ko-KR" dirty="0"/>
              <a:t>, </a:t>
            </a:r>
            <a:r>
              <a:rPr lang="en-US" altLang="ko-KR" b="1" u="sng" dirty="0"/>
              <a:t>out-of-memory(OOM) </a:t>
            </a:r>
            <a:r>
              <a:rPr lang="ko-KR" altLang="en-US" b="1" u="sng" dirty="0"/>
              <a:t>에러 </a:t>
            </a:r>
            <a:r>
              <a:rPr lang="ko-KR" altLang="en-US" dirty="0"/>
              <a:t>발생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FB3F26-5891-48F8-ADB0-38BF61283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1328" y="1774972"/>
            <a:ext cx="4979400" cy="2573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3C0389DC-DBD6-5377-7C06-28D7073B6982}"/>
              </a:ext>
            </a:extLst>
          </p:cNvPr>
          <p:cNvSpPr txBox="1"/>
          <p:nvPr/>
        </p:nvSpPr>
        <p:spPr>
          <a:xfrm>
            <a:off x="1481328" y="4520346"/>
            <a:ext cx="7662672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en-US" altLang="ko-KR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를 사용해서 대용량 데이터를 처리하는 경우 메모리 최적화가 필수적임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4715704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E96D0427-ACB3-726C-A97C-F838E65F019E}"/>
              </a:ext>
            </a:extLst>
          </p:cNvPr>
          <p:cNvSpPr txBox="1"/>
          <p:nvPr/>
        </p:nvSpPr>
        <p:spPr>
          <a:xfrm>
            <a:off x="1392118" y="117035"/>
            <a:ext cx="651422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대용량 데이터 처리 메모리 최적화 방법</a:t>
            </a:r>
          </a:p>
        </p:txBody>
      </p:sp>
      <p:sp>
        <p:nvSpPr>
          <p:cNvPr id="4" name="Google Shape;83;p16">
            <a:extLst>
              <a:ext uri="{FF2B5EF4-FFF2-40B4-BE49-F238E27FC236}">
                <a16:creationId xmlns:a16="http://schemas.microsoft.com/office/drawing/2014/main" id="{599FBFCC-C913-52AC-D356-39F429DAECB0}"/>
              </a:ext>
            </a:extLst>
          </p:cNvPr>
          <p:cNvSpPr txBox="1"/>
          <p:nvPr/>
        </p:nvSpPr>
        <p:spPr>
          <a:xfrm>
            <a:off x="1353962" y="711548"/>
            <a:ext cx="8213783" cy="3971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18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메모리 사용량 확인 방법</a:t>
            </a:r>
            <a:endParaRPr lang="en-US" altLang="ko-KR" sz="18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DataFrame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메모리 사용량 확인 방법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Column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별 메모리 사용량 확인 방법 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</a:t>
            </a:r>
            <a:r>
              <a:rPr lang="en-US" altLang="ko-KR" sz="18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</a:t>
            </a:r>
            <a:r>
              <a:rPr lang="ko-KR" altLang="en-US" sz="18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데이터 처리할 때 메모리 최적화 방법</a:t>
            </a:r>
            <a:endParaRPr lang="en-US" altLang="ko-KR" sz="18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모든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Column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중 필요한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Column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만 읽기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Column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별 데이터타입 변경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8">
              <a:lnSpc>
                <a:spcPct val="115000"/>
              </a:lnSpc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  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1)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정수형 값을 가진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Column</a:t>
            </a:r>
          </a:p>
          <a:p>
            <a:pPr lvl="8">
              <a:lnSpc>
                <a:spcPct val="115000"/>
              </a:lnSpc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   2)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범주형 값을 가진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Column</a:t>
            </a:r>
          </a:p>
          <a:p>
            <a:pPr lvl="8">
              <a:lnSpc>
                <a:spcPct val="115000"/>
              </a:lnSpc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  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*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Category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타입이 메모리 절약이 큰 이유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8">
              <a:lnSpc>
                <a:spcPct val="115000"/>
              </a:lnSpc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   3)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각 데이터 </a:t>
            </a:r>
            <a:r>
              <a:rPr lang="ko-KR" altLang="en-US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타입별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memory usage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정리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8">
              <a:lnSpc>
                <a:spcPct val="115000"/>
              </a:lnSpc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   4)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대용량 파일로 데이터프레임 로드조차 안 될 때 </a:t>
            </a:r>
            <a:r>
              <a:rPr lang="en-US" altLang="ko-KR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colum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 데이터 타입 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8">
              <a:lnSpc>
                <a:spcPct val="115000"/>
              </a:lnSpc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  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지정해서 불러오기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16EAEB-60F3-DD45-F040-16E35B266E7E}"/>
              </a:ext>
            </a:extLst>
          </p:cNvPr>
          <p:cNvSpPr txBox="1"/>
          <p:nvPr/>
        </p:nvSpPr>
        <p:spPr>
          <a:xfrm>
            <a:off x="1440494" y="4684401"/>
            <a:ext cx="770350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/>
              <a:t>출처</a:t>
            </a:r>
            <a:r>
              <a:rPr lang="en-US" altLang="ko-KR" sz="1200" dirty="0"/>
              <a:t>)  https://zzinnam.tistory.com/entry/</a:t>
            </a:r>
            <a:r>
              <a:rPr lang="ko-KR" altLang="en-US" sz="1200" dirty="0"/>
              <a:t>데이터</a:t>
            </a:r>
            <a:r>
              <a:rPr lang="en-US" altLang="ko-KR" sz="1200" dirty="0"/>
              <a:t>-</a:t>
            </a:r>
            <a:r>
              <a:rPr lang="ko-KR" altLang="en-US" sz="1200" dirty="0"/>
              <a:t>처리</a:t>
            </a:r>
            <a:r>
              <a:rPr lang="en-US" altLang="ko-KR" sz="1200" dirty="0"/>
              <a:t>-</a:t>
            </a:r>
            <a:r>
              <a:rPr lang="ko-KR" altLang="en-US" sz="1200" dirty="0"/>
              <a:t>시</a:t>
            </a:r>
            <a:r>
              <a:rPr lang="en-US" altLang="ko-KR" sz="1200" dirty="0"/>
              <a:t>-</a:t>
            </a:r>
            <a:r>
              <a:rPr lang="ko-KR" altLang="en-US" sz="1200" dirty="0"/>
              <a:t>알아야</a:t>
            </a:r>
            <a:r>
              <a:rPr lang="en-US" altLang="ko-KR" sz="1200" dirty="0"/>
              <a:t>-</a:t>
            </a:r>
            <a:r>
              <a:rPr lang="ko-KR" altLang="en-US" sz="1200" dirty="0"/>
              <a:t>할</a:t>
            </a:r>
            <a:r>
              <a:rPr lang="en-US" altLang="ko-KR" sz="1200" dirty="0"/>
              <a:t>-7</a:t>
            </a:r>
            <a:r>
              <a:rPr lang="ko-KR" altLang="en-US" sz="1200" dirty="0"/>
              <a:t>가지</a:t>
            </a:r>
            <a:r>
              <a:rPr lang="en-US" altLang="ko-KR" sz="1200" dirty="0"/>
              <a:t>-</a:t>
            </a:r>
            <a:r>
              <a:rPr lang="ko-KR" altLang="en-US" sz="1200" dirty="0"/>
              <a:t>메모리</a:t>
            </a:r>
            <a:r>
              <a:rPr lang="en-US" altLang="ko-KR" sz="1200" dirty="0"/>
              <a:t>-</a:t>
            </a:r>
            <a:r>
              <a:rPr lang="ko-KR" altLang="en-US" sz="1200" dirty="0"/>
              <a:t>최적화</a:t>
            </a:r>
            <a:r>
              <a:rPr lang="en-US" altLang="ko-KR" sz="1200" dirty="0"/>
              <a:t>-</a:t>
            </a:r>
            <a:r>
              <a:rPr lang="ko-KR" altLang="en-US" sz="1200" dirty="0"/>
              <a:t>기술 </a:t>
            </a:r>
          </a:p>
        </p:txBody>
      </p:sp>
    </p:spTree>
    <p:extLst>
      <p:ext uri="{BB962C8B-B14F-4D97-AF65-F5344CB8AC3E}">
        <p14:creationId xmlns:p14="http://schemas.microsoft.com/office/powerpoint/2010/main" val="8725482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23416538-3F7E-1E8D-360F-1FF54761CDA1}"/>
              </a:ext>
            </a:extLst>
          </p:cNvPr>
          <p:cNvSpPr txBox="1"/>
          <p:nvPr/>
        </p:nvSpPr>
        <p:spPr>
          <a:xfrm>
            <a:off x="1392118" y="117035"/>
            <a:ext cx="651422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대용량 데이터 처리 메모리 최적화 방법</a:t>
            </a: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C22CE589-CBBA-E775-970D-24244A9BC906}"/>
              </a:ext>
            </a:extLst>
          </p:cNvPr>
          <p:cNvSpPr txBox="1"/>
          <p:nvPr/>
        </p:nvSpPr>
        <p:spPr>
          <a:xfrm>
            <a:off x="1392118" y="552366"/>
            <a:ext cx="82137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메모리 사용량 확인 방법</a:t>
            </a:r>
            <a:endParaRPr lang="en-US" altLang="ko-KR" sz="1800" b="1" u="sng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AE5236-C4E0-BABA-D3ED-8C1F1F28CE83}"/>
              </a:ext>
            </a:extLst>
          </p:cNvPr>
          <p:cNvSpPr txBox="1"/>
          <p:nvPr/>
        </p:nvSpPr>
        <p:spPr>
          <a:xfrm>
            <a:off x="1392118" y="957200"/>
            <a:ext cx="4800600" cy="317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14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DataFrame</a:t>
            </a:r>
            <a:r>
              <a:rPr lang="ko-KR" altLang="en-US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메모리 사용량 확인 방법</a:t>
            </a:r>
            <a:endParaRPr lang="en-US" altLang="ko-KR" sz="14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A187E1A-92FE-4010-5FC7-4AA8679C8F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7341" y="1371288"/>
            <a:ext cx="2477296" cy="3000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6D9CDF-2E0A-4195-ECA1-E2F7ACD0794E}"/>
              </a:ext>
            </a:extLst>
          </p:cNvPr>
          <p:cNvSpPr txBox="1"/>
          <p:nvPr/>
        </p:nvSpPr>
        <p:spPr>
          <a:xfrm>
            <a:off x="1519026" y="4558567"/>
            <a:ext cx="3387511" cy="566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en-US" altLang="ko-KR" b="1" dirty="0" err="1"/>
              <a:t>df</a:t>
            </a:r>
            <a:r>
              <a:rPr lang="en-US" altLang="ko-KR" b="1" dirty="0"/>
              <a:t>(</a:t>
            </a:r>
            <a:r>
              <a:rPr lang="ko-KR" altLang="en-US" b="1" dirty="0"/>
              <a:t>데이터프레임 </a:t>
            </a:r>
            <a:r>
              <a:rPr lang="ko-KR" altLang="en-US" b="1" dirty="0" err="1"/>
              <a:t>변수명</a:t>
            </a:r>
            <a:r>
              <a:rPr lang="en-US" altLang="ko-KR" b="1" dirty="0"/>
              <a:t>).info()</a:t>
            </a:r>
            <a:r>
              <a:rPr lang="ko-KR" altLang="en-US" b="1" dirty="0"/>
              <a:t>를 </a:t>
            </a:r>
            <a:endParaRPr lang="en-US" altLang="ko-KR" b="1" dirty="0"/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b="1" dirty="0"/>
              <a:t>통해 </a:t>
            </a:r>
            <a:r>
              <a:rPr lang="en-US" altLang="ko-KR" b="1" dirty="0"/>
              <a:t>memory usage </a:t>
            </a:r>
            <a:r>
              <a:rPr lang="ko-KR" altLang="en-US" b="1" dirty="0"/>
              <a:t>확인 가능</a:t>
            </a:r>
            <a:endParaRPr lang="en-US" altLang="ko-KR" sz="14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3C54D4F8-A50A-2306-9235-2F526A26E7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8935" y="1413049"/>
            <a:ext cx="2017403" cy="3145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F69887E-4C07-B04E-B2F9-100178E1387B}"/>
              </a:ext>
            </a:extLst>
          </p:cNvPr>
          <p:cNvSpPr txBox="1"/>
          <p:nvPr/>
        </p:nvSpPr>
        <p:spPr>
          <a:xfrm>
            <a:off x="5114064" y="957199"/>
            <a:ext cx="4800600" cy="317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Column</a:t>
            </a:r>
            <a:r>
              <a:rPr lang="ko-KR" altLang="en-US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별 메모리 사용량 확인 방법</a:t>
            </a:r>
            <a:endParaRPr lang="en-US" altLang="ko-KR" sz="14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19479B-0B00-C248-57B3-101F9D4FBB26}"/>
              </a:ext>
            </a:extLst>
          </p:cNvPr>
          <p:cNvSpPr txBox="1"/>
          <p:nvPr/>
        </p:nvSpPr>
        <p:spPr>
          <a:xfrm>
            <a:off x="5166528" y="4558566"/>
            <a:ext cx="4205266" cy="566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en-US" altLang="ko-KR" b="1" dirty="0" err="1"/>
              <a:t>df.memory_usage</a:t>
            </a:r>
            <a:r>
              <a:rPr lang="ko-KR" altLang="en-US" b="1" dirty="0"/>
              <a:t>를 통해</a:t>
            </a:r>
            <a:endParaRPr lang="en-US" altLang="ko-KR" b="1" dirty="0"/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b="1" dirty="0"/>
              <a:t>데이터프레임의 </a:t>
            </a:r>
            <a:r>
              <a:rPr lang="ko-KR" altLang="en-US" b="1" dirty="0" err="1"/>
              <a:t>칼럼별</a:t>
            </a:r>
            <a:r>
              <a:rPr lang="ko-KR" altLang="en-US" b="1" dirty="0"/>
              <a:t> 메모리 사용량 확인 가능 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3930869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23416538-3F7E-1E8D-360F-1FF54761CDA1}"/>
              </a:ext>
            </a:extLst>
          </p:cNvPr>
          <p:cNvSpPr txBox="1"/>
          <p:nvPr/>
        </p:nvSpPr>
        <p:spPr>
          <a:xfrm>
            <a:off x="1392118" y="117035"/>
            <a:ext cx="651422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대용량 데이터 처리 메모리 최적화 방법</a:t>
            </a: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C22CE589-CBBA-E775-970D-24244A9BC906}"/>
              </a:ext>
            </a:extLst>
          </p:cNvPr>
          <p:cNvSpPr txBox="1"/>
          <p:nvPr/>
        </p:nvSpPr>
        <p:spPr>
          <a:xfrm>
            <a:off x="1392118" y="552366"/>
            <a:ext cx="82137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Pandas</a:t>
            </a:r>
            <a:r>
              <a:rPr lang="ko-KR" altLang="en-US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데이터 처리할 때 메모리 최적화 방법</a:t>
            </a:r>
            <a:endParaRPr lang="en-US" altLang="ko-KR" sz="1800" b="1" u="sng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D9CDF-2E0A-4195-ECA1-E2F7ACD0794E}"/>
              </a:ext>
            </a:extLst>
          </p:cNvPr>
          <p:cNvSpPr txBox="1"/>
          <p:nvPr/>
        </p:nvSpPr>
        <p:spPr>
          <a:xfrm>
            <a:off x="1392118" y="2516572"/>
            <a:ext cx="7025372" cy="3186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ko-KR" altLang="en-US" dirty="0"/>
              <a:t>데이터프레임에서 </a:t>
            </a:r>
            <a:r>
              <a:rPr lang="ko-KR" altLang="en-US" b="1" u="sng" dirty="0"/>
              <a:t>불필요한 </a:t>
            </a:r>
            <a:r>
              <a:rPr lang="en-US" altLang="ko-KR" b="1" u="sng" dirty="0"/>
              <a:t>column</a:t>
            </a:r>
            <a:r>
              <a:rPr lang="ko-KR" altLang="en-US" b="1" u="sng" dirty="0"/>
              <a:t>이 메모리에 로드</a:t>
            </a:r>
            <a:r>
              <a:rPr lang="ko-KR" altLang="en-US" dirty="0"/>
              <a:t>되는 것을 방지</a:t>
            </a:r>
            <a:endParaRPr lang="en-US" altLang="ko-KR" sz="14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69887E-4C07-B04E-B2F9-100178E1387B}"/>
              </a:ext>
            </a:extLst>
          </p:cNvPr>
          <p:cNvSpPr txBox="1"/>
          <p:nvPr/>
        </p:nvSpPr>
        <p:spPr>
          <a:xfrm>
            <a:off x="1392118" y="1055550"/>
            <a:ext cx="4800600" cy="317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1) </a:t>
            </a:r>
            <a:r>
              <a:rPr lang="ko-KR" altLang="en-US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모든 </a:t>
            </a:r>
            <a:r>
              <a:rPr lang="en-US" altLang="ko-KR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Column </a:t>
            </a:r>
            <a:r>
              <a:rPr lang="ko-KR" altLang="en-US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중 필요한 </a:t>
            </a:r>
            <a:r>
              <a:rPr lang="en-US" altLang="ko-KR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Column</a:t>
            </a:r>
            <a:r>
              <a:rPr lang="ko-KR" altLang="en-US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만 읽기</a:t>
            </a:r>
            <a:endParaRPr lang="en-US" altLang="ko-KR" sz="14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19479B-0B00-C248-57B3-101F9D4FBB26}"/>
              </a:ext>
            </a:extLst>
          </p:cNvPr>
          <p:cNvSpPr txBox="1"/>
          <p:nvPr/>
        </p:nvSpPr>
        <p:spPr>
          <a:xfrm>
            <a:off x="1519026" y="3376001"/>
            <a:ext cx="8213783" cy="3186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b="1" dirty="0"/>
              <a:t>Pandas</a:t>
            </a:r>
            <a:r>
              <a:rPr lang="ko-KR" altLang="en-US" b="1" dirty="0"/>
              <a:t>는 데이터 읽을 때</a:t>
            </a:r>
            <a:r>
              <a:rPr lang="en-US" altLang="ko-KR" b="1" dirty="0"/>
              <a:t>, </a:t>
            </a:r>
            <a:r>
              <a:rPr lang="ko-KR" altLang="en-US" b="1" dirty="0"/>
              <a:t>각 </a:t>
            </a:r>
            <a:r>
              <a:rPr lang="en-US" altLang="ko-KR" b="1" dirty="0"/>
              <a:t>Column</a:t>
            </a:r>
            <a:r>
              <a:rPr lang="ko-KR" altLang="en-US" b="1" dirty="0"/>
              <a:t>의 데이터 유형 자동으로 추론함 </a:t>
            </a:r>
            <a:endParaRPr lang="en-US" altLang="ko-KR" b="1" dirty="0"/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C69D41A9-68C7-79D4-75B4-D18CBA7313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026" y="1407151"/>
            <a:ext cx="5010411" cy="1075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546CE15-503B-CF37-D8FB-94058FFF4F60}"/>
              </a:ext>
            </a:extLst>
          </p:cNvPr>
          <p:cNvSpPr txBox="1"/>
          <p:nvPr/>
        </p:nvSpPr>
        <p:spPr>
          <a:xfrm>
            <a:off x="1519026" y="3022233"/>
            <a:ext cx="4800600" cy="317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2) Column</a:t>
            </a:r>
            <a:r>
              <a:rPr lang="ko-KR" altLang="en-US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별 데이터 타입 변경 </a:t>
            </a:r>
            <a:endParaRPr lang="en-US" altLang="ko-KR" sz="14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DDAC7E-50FA-8F38-F392-134E997147DC}"/>
              </a:ext>
            </a:extLst>
          </p:cNvPr>
          <p:cNvSpPr txBox="1"/>
          <p:nvPr/>
        </p:nvSpPr>
        <p:spPr>
          <a:xfrm>
            <a:off x="1519027" y="3770620"/>
            <a:ext cx="7462136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정수의 경우 </a:t>
            </a:r>
            <a:r>
              <a:rPr lang="en-US" altLang="ko-KR" dirty="0"/>
              <a:t>int8, int16, int32, int64 </a:t>
            </a:r>
            <a:r>
              <a:rPr lang="ko-KR" altLang="en-US" dirty="0"/>
              <a:t>등 선택할 수 있는 정수 데이터 타입이 많지만 </a:t>
            </a:r>
            <a:r>
              <a:rPr lang="en-US" altLang="ko-KR" dirty="0"/>
              <a:t>Pandas</a:t>
            </a:r>
            <a:r>
              <a:rPr lang="ko-KR" altLang="en-US" dirty="0"/>
              <a:t>는 정수 값을 가진 </a:t>
            </a:r>
            <a:r>
              <a:rPr lang="en-US" altLang="ko-KR" dirty="0"/>
              <a:t>column</a:t>
            </a:r>
            <a:r>
              <a:rPr lang="ko-KR" altLang="en-US" dirty="0"/>
              <a:t>의 데이터 타입을 모두 </a:t>
            </a:r>
            <a:r>
              <a:rPr lang="en-US" altLang="ko-KR" dirty="0"/>
              <a:t>int64</a:t>
            </a:r>
            <a:r>
              <a:rPr lang="ko-KR" altLang="en-US" dirty="0"/>
              <a:t>로 할당</a:t>
            </a:r>
          </a:p>
          <a:p>
            <a:r>
              <a:rPr lang="ko-KR" altLang="en-US" dirty="0"/>
              <a:t>→ 작은 정수 범위를 가진 </a:t>
            </a:r>
            <a:r>
              <a:rPr lang="en-US" altLang="ko-KR" dirty="0"/>
              <a:t>column</a:t>
            </a:r>
            <a:r>
              <a:rPr lang="ko-KR" altLang="en-US" dirty="0"/>
              <a:t>의 경우 메모리를 낭비하면서 데이터를 저장하게 됨</a:t>
            </a:r>
          </a:p>
          <a:p>
            <a:r>
              <a:rPr lang="ko-KR" altLang="en-US" dirty="0"/>
              <a:t>→ 데이터 범위에 가장 알맞은</a:t>
            </a:r>
            <a:r>
              <a:rPr lang="en-US" altLang="ko-KR" dirty="0"/>
              <a:t>, </a:t>
            </a:r>
            <a:r>
              <a:rPr lang="ko-KR" altLang="en-US" dirty="0"/>
              <a:t>메모리면에서 효율적인 데이터 타입으로 변경해야 함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en-US" altLang="ko-KR" dirty="0" err="1"/>
              <a:t>astype</a:t>
            </a:r>
            <a:r>
              <a:rPr lang="en-US" altLang="ko-KR" dirty="0"/>
              <a:t> </a:t>
            </a:r>
            <a:r>
              <a:rPr lang="ko-KR" altLang="en-US"/>
              <a:t>메서드 이용</a:t>
            </a:r>
            <a:r>
              <a:rPr lang="en-US" altLang="ko-KR"/>
              <a:t>)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653591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23416538-3F7E-1E8D-360F-1FF54761CDA1}"/>
              </a:ext>
            </a:extLst>
          </p:cNvPr>
          <p:cNvSpPr txBox="1"/>
          <p:nvPr/>
        </p:nvSpPr>
        <p:spPr>
          <a:xfrm>
            <a:off x="1392118" y="117035"/>
            <a:ext cx="651422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대용량 데이터 처리 메모리 최적화 방법</a:t>
            </a: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C22CE589-CBBA-E775-970D-24244A9BC906}"/>
              </a:ext>
            </a:extLst>
          </p:cNvPr>
          <p:cNvSpPr txBox="1"/>
          <p:nvPr/>
        </p:nvSpPr>
        <p:spPr>
          <a:xfrm>
            <a:off x="1392118" y="552366"/>
            <a:ext cx="82137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Pandas</a:t>
            </a:r>
            <a:r>
              <a:rPr lang="ko-KR" altLang="en-US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데이터 처리할 때 메모리 최적화 방법</a:t>
            </a:r>
            <a:endParaRPr lang="en-US" altLang="ko-KR" sz="1800" b="1" u="sng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D9CDF-2E0A-4195-ECA1-E2F7ACD0794E}"/>
              </a:ext>
            </a:extLst>
          </p:cNvPr>
          <p:cNvSpPr txBox="1"/>
          <p:nvPr/>
        </p:nvSpPr>
        <p:spPr>
          <a:xfrm>
            <a:off x="1353962" y="1051601"/>
            <a:ext cx="7790037" cy="1394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a) </a:t>
            </a:r>
            <a:r>
              <a:rPr lang="ko-KR" altLang="en-US" b="1" dirty="0" err="1"/>
              <a:t>정수값을</a:t>
            </a:r>
            <a:r>
              <a:rPr lang="ko-KR" altLang="en-US" b="1" dirty="0"/>
              <a:t> 가진 </a:t>
            </a:r>
            <a:r>
              <a:rPr lang="en-US" altLang="ko-KR" b="1" dirty="0"/>
              <a:t>column → </a:t>
            </a:r>
            <a:r>
              <a:rPr lang="ko-KR" altLang="en-US" b="1" dirty="0"/>
              <a:t>데이터 정밀도를 낮춰서 메모리 낭비 방지</a:t>
            </a:r>
            <a:endParaRPr lang="en-US" altLang="ko-KR" b="1" dirty="0"/>
          </a:p>
          <a:p>
            <a:pPr>
              <a:buFont typeface="Arial" panose="020B0604020202020204" pitchFamily="34" charset="0"/>
              <a:buChar char="•"/>
            </a:pPr>
            <a:endParaRPr lang="ko-KR" altLang="en-US" dirty="0"/>
          </a:p>
          <a:p>
            <a:r>
              <a:rPr lang="ko-KR" altLang="en-US" dirty="0"/>
              <a:t>정수 값을 가진 </a:t>
            </a:r>
            <a:r>
              <a:rPr lang="en-US" altLang="ko-KR" dirty="0"/>
              <a:t>column</a:t>
            </a:r>
            <a:r>
              <a:rPr lang="ko-KR" altLang="en-US" dirty="0"/>
              <a:t>의 최댓값</a:t>
            </a:r>
            <a:r>
              <a:rPr lang="en-US" altLang="ko-KR" dirty="0"/>
              <a:t>, </a:t>
            </a:r>
            <a:r>
              <a:rPr lang="ko-KR" altLang="en-US" dirty="0"/>
              <a:t>최솟값을 찾아서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정밀도가 낮을수록 표현할 수 있는 수의 범위가 줄어들기 때문에 최댓값</a:t>
            </a:r>
            <a:r>
              <a:rPr lang="en-US" altLang="ko-KR" dirty="0"/>
              <a:t>, </a:t>
            </a:r>
            <a:r>
              <a:rPr lang="ko-KR" altLang="en-US" dirty="0"/>
              <a:t>최솟값을 찾아야 함</a:t>
            </a:r>
            <a:r>
              <a:rPr lang="en-US" altLang="ko-KR" dirty="0"/>
              <a:t>) </a:t>
            </a:r>
            <a:r>
              <a:rPr lang="ko-KR" altLang="en-US" dirty="0"/>
              <a:t>메모리 낭비를 막을 수 있는 </a:t>
            </a:r>
            <a:r>
              <a:rPr lang="ko-KR" altLang="en-US" b="1" u="sng" dirty="0"/>
              <a:t>정밀도가 낮은 데이터타입으로 변경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4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9FB83F9-8DEA-E177-D3DF-0771FBA547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3950" y="2259125"/>
            <a:ext cx="6751528" cy="2089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29D470-098C-BF9E-2C34-D3B60407EB1E}"/>
              </a:ext>
            </a:extLst>
          </p:cNvPr>
          <p:cNvSpPr txBox="1"/>
          <p:nvPr/>
        </p:nvSpPr>
        <p:spPr>
          <a:xfrm>
            <a:off x="1392118" y="4503245"/>
            <a:ext cx="480373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Zip Code </a:t>
            </a:r>
            <a:r>
              <a:rPr lang="ko-KR" altLang="en-US" dirty="0"/>
              <a:t>열의 </a:t>
            </a:r>
            <a:r>
              <a:rPr lang="ko-KR" altLang="en-US" dirty="0" err="1"/>
              <a:t>정수값</a:t>
            </a:r>
            <a:r>
              <a:rPr lang="ko-KR" altLang="en-US" dirty="0"/>
              <a:t> 범위는 </a:t>
            </a:r>
            <a:r>
              <a:rPr lang="en-US" altLang="ko-KR" dirty="0"/>
              <a:t>518 ≤ x ≤ 99949</a:t>
            </a:r>
          </a:p>
          <a:p>
            <a:r>
              <a:rPr lang="en-US" altLang="ko-KR" dirty="0"/>
              <a:t>→ int32</a:t>
            </a:r>
            <a:r>
              <a:rPr lang="ko-KR" altLang="en-US" dirty="0"/>
              <a:t>로 변경 가능</a:t>
            </a:r>
          </a:p>
        </p:txBody>
      </p:sp>
    </p:spTree>
    <p:extLst>
      <p:ext uri="{BB962C8B-B14F-4D97-AF65-F5344CB8AC3E}">
        <p14:creationId xmlns:p14="http://schemas.microsoft.com/office/powerpoint/2010/main" val="3850902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262100"/>
            <a:ext cx="4287600" cy="3414600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이곳에 만나서 찍은 사진을 넣어주세요.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(비대면일 경우엔 화면 캡쳐 이용)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얼굴이 나오게 찍어주셔야 합니다:D</a:t>
            </a:r>
            <a:endParaRPr sz="1200" dirty="0"/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137600" y="1820125"/>
            <a:ext cx="3006400" cy="1908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1 :</a:t>
            </a:r>
            <a:r>
              <a:rPr lang="en-US" altLang="ko" dirty="0"/>
              <a:t> </a:t>
            </a:r>
            <a:r>
              <a:rPr lang="ko-KR" altLang="en-US" dirty="0"/>
              <a:t>산업보안  최지원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2 : </a:t>
            </a:r>
            <a:r>
              <a:rPr lang="en-US" altLang="ko-KR" dirty="0"/>
              <a:t>AI </a:t>
            </a:r>
            <a:r>
              <a:rPr lang="ko-KR" altLang="en-US" dirty="0"/>
              <a:t>김예원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3 : </a:t>
            </a:r>
            <a:r>
              <a:rPr lang="ko-KR" altLang="en-US" dirty="0"/>
              <a:t>전자전기공학부 </a:t>
            </a:r>
            <a:r>
              <a:rPr lang="ko-KR" altLang="en-US" dirty="0" err="1"/>
              <a:t>박준상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스터디원</a:t>
            </a:r>
            <a:r>
              <a:rPr lang="en-US" altLang="ko-KR" dirty="0"/>
              <a:t>4: </a:t>
            </a:r>
            <a:r>
              <a:rPr lang="ko-KR" altLang="en-US" dirty="0"/>
              <a:t>예술공학부 </a:t>
            </a:r>
            <a:r>
              <a:rPr lang="ko-KR" altLang="en-US" dirty="0" err="1"/>
              <a:t>최규원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23416538-3F7E-1E8D-360F-1FF54761CDA1}"/>
              </a:ext>
            </a:extLst>
          </p:cNvPr>
          <p:cNvSpPr txBox="1"/>
          <p:nvPr/>
        </p:nvSpPr>
        <p:spPr>
          <a:xfrm>
            <a:off x="1392118" y="117035"/>
            <a:ext cx="651422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대용량 데이터 처리 메모리 최적화 방법</a:t>
            </a: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C22CE589-CBBA-E775-970D-24244A9BC906}"/>
              </a:ext>
            </a:extLst>
          </p:cNvPr>
          <p:cNvSpPr txBox="1"/>
          <p:nvPr/>
        </p:nvSpPr>
        <p:spPr>
          <a:xfrm>
            <a:off x="1392118" y="552366"/>
            <a:ext cx="82137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Pandas</a:t>
            </a:r>
            <a:r>
              <a:rPr lang="ko-KR" altLang="en-US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데이터 처리할 때 메모리 최적화 방법</a:t>
            </a:r>
            <a:endParaRPr lang="en-US" altLang="ko-KR" sz="1800" b="1" u="sng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D9CDF-2E0A-4195-ECA1-E2F7ACD0794E}"/>
              </a:ext>
            </a:extLst>
          </p:cNvPr>
          <p:cNvSpPr txBox="1"/>
          <p:nvPr/>
        </p:nvSpPr>
        <p:spPr>
          <a:xfrm>
            <a:off x="1353962" y="1051601"/>
            <a:ext cx="7790037" cy="1394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a) </a:t>
            </a:r>
            <a:r>
              <a:rPr lang="ko-KR" altLang="en-US" b="1" dirty="0" err="1"/>
              <a:t>정수값을</a:t>
            </a:r>
            <a:r>
              <a:rPr lang="ko-KR" altLang="en-US" b="1" dirty="0"/>
              <a:t> 가진 </a:t>
            </a:r>
            <a:r>
              <a:rPr lang="en-US" altLang="ko-KR" b="1" dirty="0"/>
              <a:t>column → </a:t>
            </a:r>
            <a:r>
              <a:rPr lang="ko-KR" altLang="en-US" b="1" dirty="0"/>
              <a:t>데이터 정밀도를 낮춰서 메모리 낭비 방지</a:t>
            </a:r>
            <a:endParaRPr lang="en-US" altLang="ko-KR" b="1" dirty="0"/>
          </a:p>
          <a:p>
            <a:pPr>
              <a:buFont typeface="Arial" panose="020B0604020202020204" pitchFamily="34" charset="0"/>
              <a:buChar char="•"/>
            </a:pPr>
            <a:endParaRPr lang="ko-KR" altLang="en-US" dirty="0"/>
          </a:p>
          <a:p>
            <a:r>
              <a:rPr lang="ko-KR" altLang="en-US" dirty="0"/>
              <a:t>정수 값을 가진 </a:t>
            </a:r>
            <a:r>
              <a:rPr lang="en-US" altLang="ko-KR" dirty="0"/>
              <a:t>column</a:t>
            </a:r>
            <a:r>
              <a:rPr lang="ko-KR" altLang="en-US" dirty="0"/>
              <a:t>의 최댓값</a:t>
            </a:r>
            <a:r>
              <a:rPr lang="en-US" altLang="ko-KR" dirty="0"/>
              <a:t>, </a:t>
            </a:r>
            <a:r>
              <a:rPr lang="ko-KR" altLang="en-US" dirty="0"/>
              <a:t>최솟값을 찾아서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정밀도가 낮을수록 표현할 수 있는 수의 범위가 줄어들기 때문에 최댓값</a:t>
            </a:r>
            <a:r>
              <a:rPr lang="en-US" altLang="ko-KR" dirty="0"/>
              <a:t>, </a:t>
            </a:r>
            <a:r>
              <a:rPr lang="ko-KR" altLang="en-US" dirty="0"/>
              <a:t>최솟값을 찾아야 함</a:t>
            </a:r>
            <a:r>
              <a:rPr lang="en-US" altLang="ko-KR" dirty="0"/>
              <a:t>) </a:t>
            </a:r>
            <a:r>
              <a:rPr lang="ko-KR" altLang="en-US" dirty="0"/>
              <a:t>메모리 낭비를 막을 수 있는 </a:t>
            </a:r>
            <a:r>
              <a:rPr lang="ko-KR" altLang="en-US" b="1" u="sng" dirty="0"/>
              <a:t>정밀도가 낮은 데이터타입으로 변경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4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376BE56-2954-8F03-F9A2-010A7563FA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118" y="2271106"/>
            <a:ext cx="5722666" cy="226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F5EC63-F3B9-3387-C33A-CFAB821370B9}"/>
              </a:ext>
            </a:extLst>
          </p:cNvPr>
          <p:cNvSpPr txBox="1"/>
          <p:nvPr/>
        </p:nvSpPr>
        <p:spPr>
          <a:xfrm>
            <a:off x="1392106" y="4503245"/>
            <a:ext cx="66746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int64(80128) - &gt; int32(40128) </a:t>
            </a:r>
            <a:r>
              <a:rPr lang="ko-KR" altLang="en-US" b="1" u="sng" dirty="0"/>
              <a:t>절반으로 메모리 사용량이 줄어듦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25FA050-DD63-961C-FC95-0CF6389DA94D}"/>
              </a:ext>
            </a:extLst>
          </p:cNvPr>
          <p:cNvSpPr/>
          <p:nvPr/>
        </p:nvSpPr>
        <p:spPr>
          <a:xfrm>
            <a:off x="3582444" y="4063886"/>
            <a:ext cx="501041" cy="4393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3369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23416538-3F7E-1E8D-360F-1FF54761CDA1}"/>
              </a:ext>
            </a:extLst>
          </p:cNvPr>
          <p:cNvSpPr txBox="1"/>
          <p:nvPr/>
        </p:nvSpPr>
        <p:spPr>
          <a:xfrm>
            <a:off x="1392118" y="117035"/>
            <a:ext cx="651422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대용량 데이터 처리 메모리 최적화 방법</a:t>
            </a: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C22CE589-CBBA-E775-970D-24244A9BC906}"/>
              </a:ext>
            </a:extLst>
          </p:cNvPr>
          <p:cNvSpPr txBox="1"/>
          <p:nvPr/>
        </p:nvSpPr>
        <p:spPr>
          <a:xfrm>
            <a:off x="1392118" y="552366"/>
            <a:ext cx="82137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Pandas</a:t>
            </a:r>
            <a:r>
              <a:rPr lang="ko-KR" altLang="en-US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데이터 처리할 때 메모리 최적화 방법</a:t>
            </a:r>
            <a:endParaRPr lang="en-US" altLang="ko-KR" sz="1800" b="1" u="sng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D9CDF-2E0A-4195-ECA1-E2F7ACD0794E}"/>
              </a:ext>
            </a:extLst>
          </p:cNvPr>
          <p:cNvSpPr txBox="1"/>
          <p:nvPr/>
        </p:nvSpPr>
        <p:spPr>
          <a:xfrm>
            <a:off x="1353962" y="1051601"/>
            <a:ext cx="7790037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b) </a:t>
            </a:r>
            <a:r>
              <a:rPr lang="ko-KR" altLang="en-US" b="1" dirty="0"/>
              <a:t>범주형 값을 가진 </a:t>
            </a:r>
            <a:r>
              <a:rPr lang="en-US" altLang="ko-KR" b="1" dirty="0"/>
              <a:t>column → object</a:t>
            </a:r>
            <a:r>
              <a:rPr lang="ko-KR" altLang="en-US" b="1" dirty="0"/>
              <a:t>에서 </a:t>
            </a:r>
            <a:r>
              <a:rPr lang="en-US" altLang="ko-KR" b="1" dirty="0"/>
              <a:t>category</a:t>
            </a:r>
            <a:r>
              <a:rPr lang="ko-KR" altLang="en-US" b="1" dirty="0"/>
              <a:t>로 변경</a:t>
            </a:r>
            <a:endParaRPr lang="en-US" altLang="ko-KR" b="1" dirty="0"/>
          </a:p>
          <a:p>
            <a:pPr>
              <a:buFont typeface="Arial" panose="020B0604020202020204" pitchFamily="34" charset="0"/>
              <a:buChar char="•"/>
            </a:pPr>
            <a:endParaRPr lang="ko-KR" altLang="en-US" dirty="0"/>
          </a:p>
          <a:p>
            <a:r>
              <a:rPr lang="en-US" altLang="ko-KR" dirty="0"/>
              <a:t>Pandas</a:t>
            </a:r>
            <a:r>
              <a:rPr lang="ko-KR" altLang="en-US" dirty="0"/>
              <a:t>가 문자열 </a:t>
            </a:r>
            <a:r>
              <a:rPr lang="ko-KR" altLang="en-US" dirty="0" err="1"/>
              <a:t>자료형인</a:t>
            </a:r>
            <a:r>
              <a:rPr lang="ko-KR" altLang="en-US" dirty="0"/>
              <a:t> </a:t>
            </a:r>
            <a:r>
              <a:rPr lang="en-US" altLang="ko-KR" dirty="0"/>
              <a:t>object</a:t>
            </a:r>
            <a:r>
              <a:rPr lang="ko-KR" altLang="en-US" dirty="0"/>
              <a:t>로 유추했을 때 범주가 적다면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고유한 값의 개수가 그렇게 크지 않다면</a:t>
            </a:r>
            <a:r>
              <a:rPr lang="en-US" altLang="ko-KR" dirty="0"/>
              <a:t>) object → category</a:t>
            </a:r>
            <a:r>
              <a:rPr lang="ko-KR" altLang="en-US" dirty="0"/>
              <a:t>로 변경</a:t>
            </a:r>
            <a:endParaRPr lang="en-US" altLang="ko-KR" dirty="0"/>
          </a:p>
          <a:p>
            <a:endParaRPr lang="ko-KR" altLang="en-US" dirty="0"/>
          </a:p>
          <a:p>
            <a:r>
              <a:rPr lang="ko-KR" altLang="en-US" dirty="0"/>
              <a:t>단</a:t>
            </a:r>
            <a:r>
              <a:rPr lang="en-US" altLang="ko-KR" dirty="0"/>
              <a:t>, </a:t>
            </a:r>
            <a:r>
              <a:rPr lang="ko-KR" altLang="en-US" dirty="0"/>
              <a:t>범주가 너무 많을 경우 메모리 최적화 측면에서 도움이 안 될 가능성이 큼</a:t>
            </a:r>
            <a:r>
              <a:rPr lang="en-US" altLang="ko-KR" dirty="0"/>
              <a:t>.</a:t>
            </a:r>
          </a:p>
          <a:p>
            <a:endParaRPr lang="en-US" altLang="ko-KR" sz="14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51A049E3-A76B-B97A-EABB-822B901649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1088" y="2420314"/>
            <a:ext cx="4572000" cy="200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25FA050-DD63-961C-FC95-0CF6389DA94D}"/>
              </a:ext>
            </a:extLst>
          </p:cNvPr>
          <p:cNvSpPr/>
          <p:nvPr/>
        </p:nvSpPr>
        <p:spPr>
          <a:xfrm>
            <a:off x="2550186" y="3779681"/>
            <a:ext cx="501041" cy="5251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25E66A38-8997-21C5-B525-B9B51B9BFF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3879" y="2523751"/>
            <a:ext cx="3980121" cy="2119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4470E8C-EED6-572D-127E-7A85D85084DF}"/>
              </a:ext>
            </a:extLst>
          </p:cNvPr>
          <p:cNvSpPr/>
          <p:nvPr/>
        </p:nvSpPr>
        <p:spPr>
          <a:xfrm>
            <a:off x="6209874" y="3857660"/>
            <a:ext cx="501041" cy="7334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0F1478-6F28-EFF9-D171-784BAA6503DD}"/>
              </a:ext>
            </a:extLst>
          </p:cNvPr>
          <p:cNvSpPr txBox="1"/>
          <p:nvPr/>
        </p:nvSpPr>
        <p:spPr>
          <a:xfrm>
            <a:off x="1289044" y="4533526"/>
            <a:ext cx="85689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현재 </a:t>
            </a:r>
            <a:r>
              <a:rPr lang="en-US" altLang="ko-KR" dirty="0"/>
              <a:t>object </a:t>
            </a:r>
            <a:r>
              <a:rPr lang="ko-KR" altLang="en-US" dirty="0"/>
              <a:t>데이터 타입인 </a:t>
            </a:r>
            <a:r>
              <a:rPr lang="en-US" altLang="ko-KR" dirty="0"/>
              <a:t>column</a:t>
            </a:r>
            <a:r>
              <a:rPr lang="ko-KR" altLang="en-US" dirty="0"/>
              <a:t>들 </a:t>
            </a:r>
            <a:r>
              <a:rPr lang="en-US" altLang="ko-KR" dirty="0"/>
              <a:t>/ </a:t>
            </a:r>
          </a:p>
          <a:p>
            <a:r>
              <a:rPr lang="en-US" altLang="ko-KR" b="1" dirty="0"/>
              <a:t>=&gt; </a:t>
            </a:r>
            <a:r>
              <a:rPr lang="ko-KR" altLang="en-US" b="1" dirty="0" err="1"/>
              <a:t>고유값이</a:t>
            </a:r>
            <a:r>
              <a:rPr lang="ko-KR" altLang="en-US" b="1" dirty="0"/>
              <a:t> </a:t>
            </a:r>
            <a:r>
              <a:rPr lang="en-US" altLang="ko-KR" b="1" dirty="0"/>
              <a:t>8</a:t>
            </a:r>
            <a:r>
              <a:rPr lang="ko-KR" altLang="en-US" b="1" dirty="0"/>
              <a:t>개로 매우 적은 </a:t>
            </a:r>
            <a:r>
              <a:rPr lang="en-US" altLang="ko-KR" b="1" dirty="0"/>
              <a:t>Prefix</a:t>
            </a:r>
            <a:r>
              <a:rPr lang="ko-KR" altLang="en-US" b="1" dirty="0"/>
              <a:t>열 </a:t>
            </a:r>
            <a:r>
              <a:rPr lang="en-US" altLang="ko-KR" b="1" dirty="0"/>
              <a:t>object → category</a:t>
            </a:r>
            <a:r>
              <a:rPr lang="ko-KR" altLang="en-US" b="1" dirty="0"/>
              <a:t>로 변경</a:t>
            </a:r>
          </a:p>
        </p:txBody>
      </p:sp>
    </p:spTree>
    <p:extLst>
      <p:ext uri="{BB962C8B-B14F-4D97-AF65-F5344CB8AC3E}">
        <p14:creationId xmlns:p14="http://schemas.microsoft.com/office/powerpoint/2010/main" val="10273305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23416538-3F7E-1E8D-360F-1FF54761CDA1}"/>
              </a:ext>
            </a:extLst>
          </p:cNvPr>
          <p:cNvSpPr txBox="1"/>
          <p:nvPr/>
        </p:nvSpPr>
        <p:spPr>
          <a:xfrm>
            <a:off x="1392118" y="117035"/>
            <a:ext cx="651422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대용량 데이터 처리 메모리 최적화 방법</a:t>
            </a: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C22CE589-CBBA-E775-970D-24244A9BC906}"/>
              </a:ext>
            </a:extLst>
          </p:cNvPr>
          <p:cNvSpPr txBox="1"/>
          <p:nvPr/>
        </p:nvSpPr>
        <p:spPr>
          <a:xfrm>
            <a:off x="1392118" y="552366"/>
            <a:ext cx="82137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Pandas</a:t>
            </a:r>
            <a:r>
              <a:rPr lang="ko-KR" altLang="en-US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데이터 처리할 때 메모리 최적화 방법</a:t>
            </a:r>
            <a:endParaRPr lang="en-US" altLang="ko-KR" sz="1800" b="1" u="sng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D9CDF-2E0A-4195-ECA1-E2F7ACD0794E}"/>
              </a:ext>
            </a:extLst>
          </p:cNvPr>
          <p:cNvSpPr txBox="1"/>
          <p:nvPr/>
        </p:nvSpPr>
        <p:spPr>
          <a:xfrm>
            <a:off x="1353962" y="1051601"/>
            <a:ext cx="779003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b) </a:t>
            </a:r>
            <a:r>
              <a:rPr lang="ko-KR" altLang="en-US" b="1" dirty="0"/>
              <a:t>범주형 값을 가진 </a:t>
            </a:r>
            <a:r>
              <a:rPr lang="en-US" altLang="ko-KR" b="1" dirty="0"/>
              <a:t>column → object</a:t>
            </a:r>
            <a:r>
              <a:rPr lang="ko-KR" altLang="en-US" b="1" dirty="0"/>
              <a:t>에서 </a:t>
            </a:r>
            <a:r>
              <a:rPr lang="en-US" altLang="ko-KR" b="1" dirty="0"/>
              <a:t>category</a:t>
            </a:r>
            <a:r>
              <a:rPr lang="ko-KR" altLang="en-US" b="1" dirty="0"/>
              <a:t>로 변경</a:t>
            </a:r>
            <a:r>
              <a:rPr lang="en-US" altLang="ko-KR" dirty="0"/>
              <a:t>.</a:t>
            </a:r>
          </a:p>
          <a:p>
            <a:endParaRPr lang="en-US" altLang="ko-KR" sz="14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85CD77BA-1675-7606-218E-D4E5226960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474" y="1396931"/>
            <a:ext cx="6932916" cy="1941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25FA050-DD63-961C-FC95-0CF6389DA94D}"/>
              </a:ext>
            </a:extLst>
          </p:cNvPr>
          <p:cNvSpPr/>
          <p:nvPr/>
        </p:nvSpPr>
        <p:spPr>
          <a:xfrm>
            <a:off x="3908417" y="2810285"/>
            <a:ext cx="501041" cy="5251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18AE3C-D40A-1B54-904A-33BFF621778E}"/>
              </a:ext>
            </a:extLst>
          </p:cNvPr>
          <p:cNvSpPr txBox="1"/>
          <p:nvPr/>
        </p:nvSpPr>
        <p:spPr>
          <a:xfrm>
            <a:off x="1392117" y="3399403"/>
            <a:ext cx="796312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/>
              <a:t>=&gt; object → category</a:t>
            </a:r>
            <a:r>
              <a:rPr lang="ko-KR" altLang="en-US" sz="1600" dirty="0"/>
              <a:t>로 변경 시 </a:t>
            </a:r>
            <a:r>
              <a:rPr lang="en-US" altLang="ko-KR" sz="1600" dirty="0"/>
              <a:t>80128 → 10492</a:t>
            </a:r>
            <a:r>
              <a:rPr lang="ko-KR" altLang="en-US" sz="1600" dirty="0"/>
              <a:t>로 변경되었음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A969C3-8BFD-41AF-A517-1B263F343F6F}"/>
              </a:ext>
            </a:extLst>
          </p:cNvPr>
          <p:cNvSpPr txBox="1"/>
          <p:nvPr/>
        </p:nvSpPr>
        <p:spPr>
          <a:xfrm>
            <a:off x="1409474" y="3872843"/>
            <a:ext cx="7963125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/>
              <a:t>* </a:t>
            </a:r>
            <a:r>
              <a:rPr lang="en-US" altLang="ko-KR" sz="1600" b="1" dirty="0"/>
              <a:t>Category </a:t>
            </a:r>
            <a:r>
              <a:rPr lang="ko-KR" altLang="en-US" sz="1600" b="1" dirty="0"/>
              <a:t>데이터 타입이 메모리 절약이 큰 이유</a:t>
            </a:r>
            <a:endParaRPr lang="en-US" altLang="ko-KR" sz="1600" b="1" dirty="0"/>
          </a:p>
          <a:p>
            <a:endParaRPr lang="en-US" altLang="ko-KR" sz="1600" b="1" dirty="0"/>
          </a:p>
          <a:p>
            <a:r>
              <a:rPr lang="en-US" altLang="ko-KR" dirty="0"/>
              <a:t>  category </a:t>
            </a:r>
            <a:r>
              <a:rPr lang="ko-KR" altLang="en-US" dirty="0"/>
              <a:t>자료형은 내부적으로 정수코드로 저장됨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  category </a:t>
            </a:r>
            <a:r>
              <a:rPr lang="ko-KR" altLang="en-US" dirty="0"/>
              <a:t>자료형은 </a:t>
            </a:r>
            <a:r>
              <a:rPr lang="ko-KR" altLang="en-US" b="1" u="sng" dirty="0"/>
              <a:t>고유한 문자열을 유지하고 각 값에 정수코드를 할당하여 </a:t>
            </a:r>
            <a:r>
              <a:rPr lang="ko-KR" altLang="en-US" dirty="0"/>
              <a:t>메모리 측면에서 효율적으로 저장됨</a:t>
            </a:r>
            <a:r>
              <a:rPr lang="en-US" altLang="ko-KR" dirty="0"/>
              <a:t>. 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1353663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23416538-3F7E-1E8D-360F-1FF54761CDA1}"/>
              </a:ext>
            </a:extLst>
          </p:cNvPr>
          <p:cNvSpPr txBox="1"/>
          <p:nvPr/>
        </p:nvSpPr>
        <p:spPr>
          <a:xfrm>
            <a:off x="1392118" y="117035"/>
            <a:ext cx="651422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대용량 데이터 처리 메모리 최적화 방법</a:t>
            </a: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C22CE589-CBBA-E775-970D-24244A9BC906}"/>
              </a:ext>
            </a:extLst>
          </p:cNvPr>
          <p:cNvSpPr txBox="1"/>
          <p:nvPr/>
        </p:nvSpPr>
        <p:spPr>
          <a:xfrm>
            <a:off x="1392118" y="552366"/>
            <a:ext cx="82137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Pandas</a:t>
            </a:r>
            <a:r>
              <a:rPr lang="ko-KR" altLang="en-US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데이터 처리할 때 메모리 최적화 방법</a:t>
            </a:r>
            <a:endParaRPr lang="en-US" altLang="ko-KR" sz="1800" b="1" u="sng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D9CDF-2E0A-4195-ECA1-E2F7ACD0794E}"/>
              </a:ext>
            </a:extLst>
          </p:cNvPr>
          <p:cNvSpPr txBox="1"/>
          <p:nvPr/>
        </p:nvSpPr>
        <p:spPr>
          <a:xfrm>
            <a:off x="1353962" y="1051601"/>
            <a:ext cx="779003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c)</a:t>
            </a:r>
            <a:r>
              <a:rPr lang="ko-KR" altLang="en-US" b="1" dirty="0">
                <a:effectLst/>
              </a:rPr>
              <a:t> 각 데이터 </a:t>
            </a:r>
            <a:r>
              <a:rPr lang="ko-KR" altLang="en-US" b="1" dirty="0" err="1">
                <a:effectLst/>
              </a:rPr>
              <a:t>타입별</a:t>
            </a:r>
            <a:r>
              <a:rPr lang="ko-KR" altLang="en-US" b="1" dirty="0">
                <a:effectLst/>
              </a:rPr>
              <a:t> </a:t>
            </a:r>
            <a:r>
              <a:rPr lang="en-US" altLang="ko-KR" b="1" dirty="0">
                <a:effectLst/>
              </a:rPr>
              <a:t>memory usage </a:t>
            </a:r>
            <a:r>
              <a:rPr lang="ko-KR" altLang="en-US" b="1" dirty="0">
                <a:effectLst/>
              </a:rPr>
              <a:t>정리</a:t>
            </a:r>
            <a:r>
              <a:rPr lang="en-US" altLang="ko-KR" dirty="0"/>
              <a:t>.</a:t>
            </a:r>
          </a:p>
          <a:p>
            <a:endParaRPr lang="en-US" altLang="ko-KR" sz="14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A969C3-8BFD-41AF-A517-1B263F343F6F}"/>
              </a:ext>
            </a:extLst>
          </p:cNvPr>
          <p:cNvSpPr txBox="1"/>
          <p:nvPr/>
        </p:nvSpPr>
        <p:spPr>
          <a:xfrm>
            <a:off x="1353962" y="4441690"/>
            <a:ext cx="796312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/>
              <a:t>출처 </a:t>
            </a:r>
            <a:r>
              <a:rPr lang="en-US" altLang="ko-KR" sz="1600" dirty="0"/>
              <a:t>) https://medium.com/analytics-vidhya/unleash-the-power-of-pandas-category-dtype-encode-categorical-data-in-smarter-ways-eb787cd274df</a:t>
            </a:r>
            <a:endParaRPr lang="ko-KR" altLang="en-US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24AB4E12-AC22-4B01-89DF-249A11235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5556" y="1519674"/>
            <a:ext cx="4540827" cy="2801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86800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23416538-3F7E-1E8D-360F-1FF54761CDA1}"/>
              </a:ext>
            </a:extLst>
          </p:cNvPr>
          <p:cNvSpPr txBox="1"/>
          <p:nvPr/>
        </p:nvSpPr>
        <p:spPr>
          <a:xfrm>
            <a:off x="1392118" y="117035"/>
            <a:ext cx="651422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대용량 데이터 처리 메모리 최적화 방법</a:t>
            </a: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C22CE589-CBBA-E775-970D-24244A9BC906}"/>
              </a:ext>
            </a:extLst>
          </p:cNvPr>
          <p:cNvSpPr txBox="1"/>
          <p:nvPr/>
        </p:nvSpPr>
        <p:spPr>
          <a:xfrm>
            <a:off x="1392118" y="552366"/>
            <a:ext cx="82137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Pandas</a:t>
            </a:r>
            <a:r>
              <a:rPr lang="ko-KR" altLang="en-US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데이터 처리할 때 메모리 최적화 방법</a:t>
            </a:r>
            <a:endParaRPr lang="en-US" altLang="ko-KR" sz="1800" b="1" u="sng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D9CDF-2E0A-4195-ECA1-E2F7ACD0794E}"/>
              </a:ext>
            </a:extLst>
          </p:cNvPr>
          <p:cNvSpPr txBox="1"/>
          <p:nvPr/>
        </p:nvSpPr>
        <p:spPr>
          <a:xfrm>
            <a:off x="1353962" y="1051601"/>
            <a:ext cx="779003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d)</a:t>
            </a:r>
            <a:r>
              <a:rPr lang="ko-KR" altLang="en-US" b="1" dirty="0">
                <a:effectLst/>
              </a:rPr>
              <a:t> 대용량 파일로 데이터프레임 로드조차 안 될 때 </a:t>
            </a:r>
            <a:r>
              <a:rPr lang="en-US" altLang="ko-KR" b="1" dirty="0">
                <a:effectLst/>
              </a:rPr>
              <a:t>column</a:t>
            </a:r>
            <a:r>
              <a:rPr lang="ko-KR" altLang="en-US" b="1" dirty="0">
                <a:effectLst/>
              </a:rPr>
              <a:t>의 데이터 타입 지정해서 불러오기</a:t>
            </a:r>
            <a:endParaRPr lang="en-US" altLang="ko-KR" sz="14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0C379A-E7FD-B8B6-1FD0-84404DC7961F}"/>
              </a:ext>
            </a:extLst>
          </p:cNvPr>
          <p:cNvSpPr txBox="1"/>
          <p:nvPr/>
        </p:nvSpPr>
        <p:spPr>
          <a:xfrm>
            <a:off x="1392118" y="1386033"/>
            <a:ext cx="854102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파일의 일부 또는 모든 열의 데이터 타입을 알고 있는 경우</a:t>
            </a:r>
            <a:r>
              <a:rPr lang="en-US" altLang="ko-KR" dirty="0"/>
              <a:t>(</a:t>
            </a:r>
            <a:r>
              <a:rPr lang="ko-KR" altLang="en-US" dirty="0"/>
              <a:t>또는 추론이 가능한 경우</a:t>
            </a:r>
            <a:r>
              <a:rPr lang="en-US" altLang="ko-KR" dirty="0"/>
              <a:t>),</a:t>
            </a:r>
          </a:p>
          <a:p>
            <a:r>
              <a:rPr lang="ko-KR" altLang="en-US" dirty="0"/>
              <a:t>각 </a:t>
            </a:r>
            <a:r>
              <a:rPr lang="en-US" altLang="ko-KR" dirty="0"/>
              <a:t>column</a:t>
            </a:r>
            <a:r>
              <a:rPr lang="ko-KR" altLang="en-US" dirty="0"/>
              <a:t>의 특정 데이터 타입을 지정해서 불러오면 최적의 자료구조로 메모리에 로드되기 </a:t>
            </a:r>
            <a:endParaRPr lang="en-US" altLang="ko-KR" dirty="0"/>
          </a:p>
          <a:p>
            <a:r>
              <a:rPr lang="ko-KR" altLang="en-US" dirty="0"/>
              <a:t>때문에 메모리 절약이 가능함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28B628B-5BE0-F7DE-7246-1A279B039A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106" y="2142962"/>
            <a:ext cx="4423702" cy="2718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54873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2092517" y="2142962"/>
            <a:ext cx="6721772" cy="627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500" b="1" dirty="0">
                <a:solidFill>
                  <a:srgbClr val="19264B"/>
                </a:solidFill>
              </a:rPr>
              <a:t>지금까지 </a:t>
            </a:r>
            <a:r>
              <a:rPr lang="ko-KR" altLang="en-US" sz="2500" b="1">
                <a:solidFill>
                  <a:srgbClr val="19264B"/>
                </a:solidFill>
              </a:rPr>
              <a:t>발표를 들어주셔서  </a:t>
            </a:r>
            <a:r>
              <a:rPr lang="ko-KR" altLang="en-US" sz="2500" b="1" dirty="0">
                <a:solidFill>
                  <a:srgbClr val="19264B"/>
                </a:solidFill>
              </a:rPr>
              <a:t>감사합니다 </a:t>
            </a:r>
            <a:r>
              <a:rPr lang="en-US" altLang="ko-KR" sz="2500" b="1" dirty="0">
                <a:solidFill>
                  <a:srgbClr val="19264B"/>
                </a:solidFill>
                <a:sym typeface="Wingdings" panose="05000000000000000000" pitchFamily="2" charset="2"/>
              </a:rPr>
              <a:t></a:t>
            </a:r>
            <a:r>
              <a:rPr lang="en-US" altLang="ko-KR" sz="2500" b="1" dirty="0">
                <a:solidFill>
                  <a:srgbClr val="19264B"/>
                </a:solidFill>
              </a:rPr>
              <a:t> </a:t>
            </a:r>
            <a:endParaRPr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37360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" name="Google Shape;83;p16">
            <a:extLst>
              <a:ext uri="{FF2B5EF4-FFF2-40B4-BE49-F238E27FC236}">
                <a16:creationId xmlns:a16="http://schemas.microsoft.com/office/drawing/2014/main" id="{01C1D313-0F84-577B-549E-651156747B68}"/>
              </a:ext>
            </a:extLst>
          </p:cNvPr>
          <p:cNvSpPr txBox="1"/>
          <p:nvPr/>
        </p:nvSpPr>
        <p:spPr>
          <a:xfrm>
            <a:off x="1408975" y="1165786"/>
            <a:ext cx="7300127" cy="2308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대회 설명 </a:t>
            </a:r>
            <a:endParaRPr lang="en-US" altLang="ko-KR"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셋 설명 </a:t>
            </a:r>
            <a:endParaRPr lang="en-US" altLang="ko-KR"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EDA</a:t>
            </a: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Insight</a:t>
            </a: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Trouble Shooting</a:t>
            </a: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대용량 데이터 처리 시 메모리 최적화 방법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659835" y="3353771"/>
            <a:ext cx="6877878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대회 설명 </a:t>
            </a:r>
            <a:r>
              <a:rPr lang="en-US" altLang="ko-KR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</a:t>
            </a: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고객이 향후 </a:t>
            </a:r>
            <a:r>
              <a:rPr lang="ko-KR" altLang="en-US" sz="16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신용카드 대금을 상환하지 않을 확률 </a:t>
            </a: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예측</a:t>
            </a:r>
            <a:endParaRPr sz="16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A2B0769-134F-A30E-BD60-3F7ABC4AFD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5575" y="845454"/>
            <a:ext cx="5958590" cy="21246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7B7D8B0-2384-330E-F309-FB955F2745A1}"/>
              </a:ext>
            </a:extLst>
          </p:cNvPr>
          <p:cNvSpPr txBox="1"/>
          <p:nvPr/>
        </p:nvSpPr>
        <p:spPr>
          <a:xfrm>
            <a:off x="1659835" y="2553887"/>
            <a:ext cx="50497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https://www.kaggle.com/competitions/amex-default-prediction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4242E9-FB21-EC8E-C3AC-3EAD1732A098}"/>
              </a:ext>
            </a:extLst>
          </p:cNvPr>
          <p:cNvSpPr txBox="1"/>
          <p:nvPr/>
        </p:nvSpPr>
        <p:spPr>
          <a:xfrm>
            <a:off x="1561375" y="2900362"/>
            <a:ext cx="60827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=&gt;</a:t>
            </a:r>
            <a:r>
              <a:rPr lang="en-US" altLang="ko-KR" b="1" u="sng" dirty="0"/>
              <a:t> Kaggle ‘American Express – Default Prediction</a:t>
            </a:r>
            <a:r>
              <a:rPr lang="en-US" altLang="ko-KR" dirty="0"/>
              <a:t>’ </a:t>
            </a:r>
            <a:r>
              <a:rPr lang="ko-KR" altLang="en-US" dirty="0"/>
              <a:t>스터디 진행 </a:t>
            </a: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17B5354D-5AAF-DB50-41BB-D05F31F8E5D8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공모전 이전 스터디 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326093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F95D7270-CD36-D3E2-DDCD-53B8AB735ECA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셋 설명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7245946C-96A1-1214-9D19-83DD8450E23C}"/>
              </a:ext>
            </a:extLst>
          </p:cNvPr>
          <p:cNvSpPr txBox="1"/>
          <p:nvPr/>
        </p:nvSpPr>
        <p:spPr>
          <a:xfrm>
            <a:off x="1408975" y="845454"/>
            <a:ext cx="6877878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목표</a:t>
            </a:r>
            <a:r>
              <a:rPr lang="en-US" altLang="ko-KR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</a:t>
            </a: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고객이 향후 </a:t>
            </a:r>
            <a:r>
              <a:rPr lang="ko-KR" altLang="en-US" sz="16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신용카드 대금을 상환하지 않을 확률 </a:t>
            </a: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예측</a:t>
            </a:r>
            <a:endParaRPr sz="16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02614D41-D3D9-A69B-395F-179AEA201CFD}"/>
              </a:ext>
            </a:extLst>
          </p:cNvPr>
          <p:cNvSpPr txBox="1"/>
          <p:nvPr/>
        </p:nvSpPr>
        <p:spPr>
          <a:xfrm>
            <a:off x="1577940" y="2861996"/>
            <a:ext cx="1940512" cy="1600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D_* = </a:t>
            </a:r>
            <a:r>
              <a:rPr lang="ko-KR" altLang="en-US" sz="16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연체 변수 </a:t>
            </a:r>
            <a:endParaRPr lang="en-US" altLang="ko-KR" sz="1600" b="0" i="0" dirty="0">
              <a:solidFill>
                <a:srgbClr val="0D0D0D"/>
              </a:solidFill>
              <a:effectLst/>
              <a:latin typeface="+mj-ea"/>
              <a:ea typeface="+mj-e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S_* = </a:t>
            </a:r>
            <a:r>
              <a:rPr lang="ko-KR" altLang="en-US" sz="16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지출 변수 </a:t>
            </a:r>
            <a:endParaRPr lang="en-US" altLang="ko-KR" sz="1600" b="0" i="0" dirty="0">
              <a:solidFill>
                <a:srgbClr val="0D0D0D"/>
              </a:solidFill>
              <a:effectLst/>
              <a:latin typeface="+mj-ea"/>
              <a:ea typeface="+mj-e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P_* = </a:t>
            </a:r>
            <a:r>
              <a:rPr lang="ko-KR" altLang="en-US" sz="16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지불 변수 </a:t>
            </a:r>
            <a:endParaRPr lang="en-US" altLang="ko-KR" sz="1600" b="0" i="0" dirty="0">
              <a:solidFill>
                <a:srgbClr val="0D0D0D"/>
              </a:solidFill>
              <a:effectLst/>
              <a:latin typeface="+mj-ea"/>
              <a:ea typeface="+mj-e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B_* = </a:t>
            </a:r>
            <a:r>
              <a:rPr lang="ko-KR" altLang="en-US" sz="16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잔액 변수 </a:t>
            </a:r>
            <a:endParaRPr lang="en-US" altLang="ko-KR" sz="1600" b="0" i="0" dirty="0">
              <a:solidFill>
                <a:srgbClr val="0D0D0D"/>
              </a:solidFill>
              <a:effectLst/>
              <a:latin typeface="+mj-ea"/>
              <a:ea typeface="+mj-e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R_* = </a:t>
            </a:r>
            <a:r>
              <a:rPr lang="ko-KR" altLang="en-US" sz="16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리스크 변수</a:t>
            </a:r>
            <a:endParaRPr sz="1200" b="1" dirty="0">
              <a:solidFill>
                <a:srgbClr val="19264B"/>
              </a:solidFill>
              <a:latin typeface="+mj-ea"/>
              <a:ea typeface="+mj-ea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7B549A-1C79-E32E-1EB7-22E0CD569000}"/>
              </a:ext>
            </a:extLst>
          </p:cNvPr>
          <p:cNvSpPr txBox="1"/>
          <p:nvPr/>
        </p:nvSpPr>
        <p:spPr>
          <a:xfrm>
            <a:off x="1408974" y="1313244"/>
            <a:ext cx="77350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고객이 최신 명세서 날짜 이후 </a:t>
            </a:r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120</a:t>
            </a:r>
            <a:r>
              <a:rPr lang="ko-KR" altLang="en-US" b="1" i="0" dirty="0">
                <a:solidFill>
                  <a:srgbClr val="0D0D0D"/>
                </a:solidFill>
                <a:effectLst/>
                <a:latin typeface="Söhne"/>
              </a:rPr>
              <a:t>일 이내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에 만기 금액을 지불하지 않는 경우 기본 사건으로 간주</a:t>
            </a:r>
            <a:endParaRPr lang="ko-KR" altLang="en-US" dirty="0"/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84B2F467-95F5-AF8B-F5F3-70EA2AE7BDA6}"/>
              </a:ext>
            </a:extLst>
          </p:cNvPr>
          <p:cNvSpPr txBox="1"/>
          <p:nvPr/>
        </p:nvSpPr>
        <p:spPr>
          <a:xfrm>
            <a:off x="1491801" y="1909067"/>
            <a:ext cx="6877878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변수 형태 </a:t>
            </a:r>
            <a:r>
              <a:rPr lang="en-US" altLang="ko-KR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</a:t>
            </a: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익명화 및 </a:t>
            </a:r>
            <a:r>
              <a:rPr lang="ko-KR" altLang="en-US" sz="1600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정규화되어</a:t>
            </a: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있음</a:t>
            </a:r>
            <a:endParaRPr sz="16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83;p16">
            <a:extLst>
              <a:ext uri="{FF2B5EF4-FFF2-40B4-BE49-F238E27FC236}">
                <a16:creationId xmlns:a16="http://schemas.microsoft.com/office/drawing/2014/main" id="{219513C3-79B3-1EBB-B37E-2AD879FB9875}"/>
              </a:ext>
            </a:extLst>
          </p:cNvPr>
          <p:cNvSpPr txBox="1"/>
          <p:nvPr/>
        </p:nvSpPr>
        <p:spPr>
          <a:xfrm>
            <a:off x="1577940" y="2408863"/>
            <a:ext cx="6877878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=&gt; </a:t>
            </a:r>
            <a:r>
              <a:rPr lang="ko-KR" altLang="en-US" sz="12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처음 겪어 보는 형태이므로 어려움을 느낌</a:t>
            </a:r>
            <a:endParaRPr sz="1200" b="1" u="sng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987950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83;p16">
            <a:extLst>
              <a:ext uri="{FF2B5EF4-FFF2-40B4-BE49-F238E27FC236}">
                <a16:creationId xmlns:a16="http://schemas.microsoft.com/office/drawing/2014/main" id="{9F8A2A4B-E896-6B08-D5D3-48749804C2B1}"/>
              </a:ext>
            </a:extLst>
          </p:cNvPr>
          <p:cNvSpPr txBox="1"/>
          <p:nvPr/>
        </p:nvSpPr>
        <p:spPr>
          <a:xfrm>
            <a:off x="1376252" y="1576084"/>
            <a:ext cx="471161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=&gt; </a:t>
            </a:r>
            <a:r>
              <a:rPr lang="en-US" altLang="ko-KR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Cutomer_ID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그룹화 진행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5D3594E2-200F-01D6-5DF4-07954383588B}"/>
              </a:ext>
            </a:extLst>
          </p:cNvPr>
          <p:cNvSpPr txBox="1"/>
          <p:nvPr/>
        </p:nvSpPr>
        <p:spPr>
          <a:xfrm>
            <a:off x="1353962" y="3261430"/>
            <a:ext cx="660728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=&gt; S_2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칼럼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-&gt; datetime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으로 변경 후 최대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최소 값 출력</a:t>
            </a:r>
            <a:endParaRPr lang="en-US" altLang="ko-KR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D7621C7-DA40-6CFF-DB43-D6F79A529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963" y="997392"/>
            <a:ext cx="7001852" cy="533474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FDDB4FC6-4D8B-DCF9-3D92-78FA9C0026F6}"/>
              </a:ext>
            </a:extLst>
          </p:cNvPr>
          <p:cNvSpPr/>
          <p:nvPr/>
        </p:nvSpPr>
        <p:spPr>
          <a:xfrm>
            <a:off x="1364193" y="1264129"/>
            <a:ext cx="7084067" cy="266737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BFA9C6C-EEB7-013F-F63D-27E2921AF2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4193" y="2190901"/>
            <a:ext cx="6819582" cy="100334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6D3A4D6-E0D8-56C0-16DC-1D8F16F1407E}"/>
              </a:ext>
            </a:extLst>
          </p:cNvPr>
          <p:cNvSpPr/>
          <p:nvPr/>
        </p:nvSpPr>
        <p:spPr>
          <a:xfrm>
            <a:off x="1353962" y="2474287"/>
            <a:ext cx="6736489" cy="593016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Google Shape;83;p16">
            <a:extLst>
              <a:ext uri="{FF2B5EF4-FFF2-40B4-BE49-F238E27FC236}">
                <a16:creationId xmlns:a16="http://schemas.microsoft.com/office/drawing/2014/main" id="{926195F7-D975-F78B-45C2-07E23899CF40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EDA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0FDD0BC-F390-F7B0-F42D-797619FD3B8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-1" r="27742" b="-18035"/>
          <a:stretch/>
        </p:blipFill>
        <p:spPr>
          <a:xfrm>
            <a:off x="1364193" y="3761014"/>
            <a:ext cx="6607281" cy="385094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11207428-EDBC-08DF-05EE-EAF5375D8931}"/>
              </a:ext>
            </a:extLst>
          </p:cNvPr>
          <p:cNvSpPr/>
          <p:nvPr/>
        </p:nvSpPr>
        <p:spPr>
          <a:xfrm>
            <a:off x="1353962" y="3820192"/>
            <a:ext cx="7084067" cy="266737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Google Shape;83;p16">
            <a:extLst>
              <a:ext uri="{FF2B5EF4-FFF2-40B4-BE49-F238E27FC236}">
                <a16:creationId xmlns:a16="http://schemas.microsoft.com/office/drawing/2014/main" id="{8D5748D4-AEEB-E9A1-7560-6A171C936EAA}"/>
              </a:ext>
            </a:extLst>
          </p:cNvPr>
          <p:cNvSpPr txBox="1"/>
          <p:nvPr/>
        </p:nvSpPr>
        <p:spPr>
          <a:xfrm>
            <a:off x="1353962" y="4201270"/>
            <a:ext cx="471161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=&gt;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대회에서 지정해준 카테고리형 변수 정의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FCAADCB0-DF29-E94D-5352-57F5F297AC55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EDA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501A353-AF41-9770-051A-8641D82888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63" y="845454"/>
            <a:ext cx="6125430" cy="2953162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7364F67-116A-7EC1-B864-F004643A3187}"/>
              </a:ext>
            </a:extLst>
          </p:cNvPr>
          <p:cNvSpPr/>
          <p:nvPr/>
        </p:nvSpPr>
        <p:spPr>
          <a:xfrm>
            <a:off x="1408963" y="845454"/>
            <a:ext cx="5813873" cy="1011055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278E6338-DC3C-4F04-FC02-9A608DDC43CA}"/>
              </a:ext>
            </a:extLst>
          </p:cNvPr>
          <p:cNvSpPr txBox="1"/>
          <p:nvPr/>
        </p:nvSpPr>
        <p:spPr>
          <a:xfrm>
            <a:off x="1542870" y="3970361"/>
            <a:ext cx="471161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특정 패턴으로 시작하는 변수들을 그룹화</a:t>
            </a:r>
            <a:endParaRPr lang="en-US" altLang="ko-KR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en-US" altLang="ko-KR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Startwith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 )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함수 사용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Google Shape;83;p16">
            <a:extLst>
              <a:ext uri="{FF2B5EF4-FFF2-40B4-BE49-F238E27FC236}">
                <a16:creationId xmlns:a16="http://schemas.microsoft.com/office/drawing/2014/main" id="{36600375-6BF4-F10A-B39C-D627F7EAC3EC}"/>
              </a:ext>
            </a:extLst>
          </p:cNvPr>
          <p:cNvSpPr txBox="1"/>
          <p:nvPr/>
        </p:nvSpPr>
        <p:spPr>
          <a:xfrm>
            <a:off x="6286346" y="2874610"/>
            <a:ext cx="1872980" cy="1423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D_* = </a:t>
            </a:r>
            <a:r>
              <a:rPr lang="ko-KR" altLang="en-US" sz="14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연체 변수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S_* = </a:t>
            </a:r>
            <a:r>
              <a:rPr lang="ko-KR" altLang="en-US" sz="14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지출 변수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P_* = </a:t>
            </a:r>
            <a:r>
              <a:rPr lang="ko-KR" altLang="en-US" sz="14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지불 변수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B_* = </a:t>
            </a:r>
            <a:r>
              <a:rPr lang="ko-KR" altLang="en-US" sz="14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잔액 변수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R_* = </a:t>
            </a:r>
            <a:r>
              <a:rPr lang="ko-KR" altLang="en-US" sz="14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리스크 변수</a:t>
            </a:r>
            <a:endParaRPr lang="ko-KR" altLang="en-US" sz="1100" b="1" dirty="0">
              <a:solidFill>
                <a:srgbClr val="19264B"/>
              </a:solidFill>
              <a:latin typeface="+mj-ea"/>
              <a:ea typeface="+mj-ea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794342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BAE4C6E4-148E-0E75-828B-CD1B3D534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6619" y="845454"/>
            <a:ext cx="2372056" cy="2629267"/>
          </a:xfrm>
          <a:prstGeom prst="rect">
            <a:avLst/>
          </a:prstGeom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FCAADCB0-DF29-E94D-5352-57F5F297AC55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EDA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7364F67-116A-7EC1-B864-F004643A3187}"/>
              </a:ext>
            </a:extLst>
          </p:cNvPr>
          <p:cNvSpPr/>
          <p:nvPr/>
        </p:nvSpPr>
        <p:spPr>
          <a:xfrm>
            <a:off x="1526620" y="845455"/>
            <a:ext cx="2372056" cy="38298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278E6338-DC3C-4F04-FC02-9A608DDC43CA}"/>
              </a:ext>
            </a:extLst>
          </p:cNvPr>
          <p:cNvSpPr txBox="1"/>
          <p:nvPr/>
        </p:nvSpPr>
        <p:spPr>
          <a:xfrm>
            <a:off x="4126550" y="796041"/>
            <a:ext cx="187298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ko-KR" altLang="en-US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결측치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확인 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AFC8B4A-77A0-3742-39ED-EB2DC6DE45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4388" y="3586328"/>
            <a:ext cx="2124371" cy="638264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ADD28F7C-7C43-DE8C-9555-4BCBEF5F3C4C}"/>
              </a:ext>
            </a:extLst>
          </p:cNvPr>
          <p:cNvSpPr/>
          <p:nvPr/>
        </p:nvSpPr>
        <p:spPr>
          <a:xfrm>
            <a:off x="1533750" y="3636171"/>
            <a:ext cx="2206977" cy="33314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Google Shape;83;p16">
            <a:extLst>
              <a:ext uri="{FF2B5EF4-FFF2-40B4-BE49-F238E27FC236}">
                <a16:creationId xmlns:a16="http://schemas.microsoft.com/office/drawing/2014/main" id="{B05DC232-4D6D-EC55-AED2-241081F2C38D}"/>
              </a:ext>
            </a:extLst>
          </p:cNvPr>
          <p:cNvSpPr txBox="1"/>
          <p:nvPr/>
        </p:nvSpPr>
        <p:spPr>
          <a:xfrm>
            <a:off x="4126550" y="3619085"/>
            <a:ext cx="304086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Train data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총 </a:t>
            </a:r>
            <a:r>
              <a:rPr lang="ko-KR" altLang="en-US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결측치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확인  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978115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FCAADCB0-DF29-E94D-5352-57F5F297AC55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EDA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278E6338-DC3C-4F04-FC02-9A608DDC43CA}"/>
              </a:ext>
            </a:extLst>
          </p:cNvPr>
          <p:cNvSpPr txBox="1"/>
          <p:nvPr/>
        </p:nvSpPr>
        <p:spPr>
          <a:xfrm>
            <a:off x="1676765" y="4378421"/>
            <a:ext cx="471161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각 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Features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별 결측 값 시각화 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D70A143-03E1-66A1-52EC-088C4BBEC9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51" y="732028"/>
            <a:ext cx="5504873" cy="3433799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7364F67-116A-7EC1-B864-F004643A3187}"/>
              </a:ext>
            </a:extLst>
          </p:cNvPr>
          <p:cNvSpPr/>
          <p:nvPr/>
        </p:nvSpPr>
        <p:spPr>
          <a:xfrm>
            <a:off x="1408951" y="765079"/>
            <a:ext cx="5305885" cy="297103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79375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1254</Words>
  <Application>Microsoft Office PowerPoint</Application>
  <PresentationFormat>화면 슬라이드 쇼(16:9)</PresentationFormat>
  <Paragraphs>168</Paragraphs>
  <Slides>25</Slides>
  <Notes>25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3" baseType="lpstr">
      <vt:lpstr>Helvetica Neue</vt:lpstr>
      <vt:lpstr>inherit</vt:lpstr>
      <vt:lpstr>NanumGothic ExtraBold</vt:lpstr>
      <vt:lpstr>Söhne</vt:lpstr>
      <vt:lpstr>Arial</vt:lpstr>
      <vt:lpstr>Symbol</vt:lpstr>
      <vt:lpstr>Wingdings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82104</dc:creator>
  <cp:lastModifiedBy>예원 김</cp:lastModifiedBy>
  <cp:revision>31</cp:revision>
  <dcterms:modified xsi:type="dcterms:W3CDTF">2024-03-31T23:04:19Z</dcterms:modified>
</cp:coreProperties>
</file>